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425" r:id="rId3"/>
    <p:sldId id="405" r:id="rId4"/>
    <p:sldId id="423" r:id="rId5"/>
    <p:sldId id="424" r:id="rId6"/>
    <p:sldId id="395" r:id="rId7"/>
    <p:sldId id="444" r:id="rId8"/>
    <p:sldId id="429" r:id="rId9"/>
    <p:sldId id="446" r:id="rId10"/>
    <p:sldId id="431" r:id="rId11"/>
    <p:sldId id="447" r:id="rId12"/>
    <p:sldId id="441" r:id="rId13"/>
    <p:sldId id="448" r:id="rId14"/>
    <p:sldId id="442" r:id="rId15"/>
    <p:sldId id="449" r:id="rId16"/>
    <p:sldId id="437" r:id="rId17"/>
    <p:sldId id="450" r:id="rId18"/>
    <p:sldId id="443" r:id="rId19"/>
    <p:sldId id="451" r:id="rId20"/>
    <p:sldId id="445" r:id="rId21"/>
    <p:sldId id="325" r:id="rId22"/>
    <p:sldId id="410" r:id="rId23"/>
  </p:sldIdLst>
  <p:sldSz cx="9144000" cy="6858000" type="screen4x3"/>
  <p:notesSz cx="6858000" cy="9144000"/>
  <p:defaultTextStyle>
    <a:defPPr>
      <a:defRPr lang="en-US"/>
    </a:defPPr>
    <a:lvl1pPr marL="0" algn="l" defTabSz="457145" rtl="0" eaLnBrk="1" latinLnBrk="0" hangingPunct="1">
      <a:defRPr sz="1800" kern="1200">
        <a:solidFill>
          <a:schemeClr val="tx1"/>
        </a:solidFill>
        <a:latin typeface="+mn-lt"/>
        <a:ea typeface="+mn-ea"/>
        <a:cs typeface="+mn-cs"/>
      </a:defRPr>
    </a:lvl1pPr>
    <a:lvl2pPr marL="457145" algn="l" defTabSz="457145" rtl="0" eaLnBrk="1" latinLnBrk="0" hangingPunct="1">
      <a:defRPr sz="1800" kern="1200">
        <a:solidFill>
          <a:schemeClr val="tx1"/>
        </a:solidFill>
        <a:latin typeface="+mn-lt"/>
        <a:ea typeface="+mn-ea"/>
        <a:cs typeface="+mn-cs"/>
      </a:defRPr>
    </a:lvl2pPr>
    <a:lvl3pPr marL="914290" algn="l" defTabSz="457145" rtl="0" eaLnBrk="1" latinLnBrk="0" hangingPunct="1">
      <a:defRPr sz="1800" kern="1200">
        <a:solidFill>
          <a:schemeClr val="tx1"/>
        </a:solidFill>
        <a:latin typeface="+mn-lt"/>
        <a:ea typeface="+mn-ea"/>
        <a:cs typeface="+mn-cs"/>
      </a:defRPr>
    </a:lvl3pPr>
    <a:lvl4pPr marL="1371435" algn="l" defTabSz="457145" rtl="0" eaLnBrk="1" latinLnBrk="0" hangingPunct="1">
      <a:defRPr sz="1800" kern="1200">
        <a:solidFill>
          <a:schemeClr val="tx1"/>
        </a:solidFill>
        <a:latin typeface="+mn-lt"/>
        <a:ea typeface="+mn-ea"/>
        <a:cs typeface="+mn-cs"/>
      </a:defRPr>
    </a:lvl4pPr>
    <a:lvl5pPr marL="1828581" algn="l" defTabSz="457145" rtl="0" eaLnBrk="1" latinLnBrk="0" hangingPunct="1">
      <a:defRPr sz="1800" kern="1200">
        <a:solidFill>
          <a:schemeClr val="tx1"/>
        </a:solidFill>
        <a:latin typeface="+mn-lt"/>
        <a:ea typeface="+mn-ea"/>
        <a:cs typeface="+mn-cs"/>
      </a:defRPr>
    </a:lvl5pPr>
    <a:lvl6pPr marL="2285726" algn="l" defTabSz="457145" rtl="0" eaLnBrk="1" latinLnBrk="0" hangingPunct="1">
      <a:defRPr sz="1800" kern="1200">
        <a:solidFill>
          <a:schemeClr val="tx1"/>
        </a:solidFill>
        <a:latin typeface="+mn-lt"/>
        <a:ea typeface="+mn-ea"/>
        <a:cs typeface="+mn-cs"/>
      </a:defRPr>
    </a:lvl6pPr>
    <a:lvl7pPr marL="2742871" algn="l" defTabSz="457145" rtl="0" eaLnBrk="1" latinLnBrk="0" hangingPunct="1">
      <a:defRPr sz="1800" kern="1200">
        <a:solidFill>
          <a:schemeClr val="tx1"/>
        </a:solidFill>
        <a:latin typeface="+mn-lt"/>
        <a:ea typeface="+mn-ea"/>
        <a:cs typeface="+mn-cs"/>
      </a:defRPr>
    </a:lvl7pPr>
    <a:lvl8pPr marL="3200016" algn="l" defTabSz="457145" rtl="0" eaLnBrk="1" latinLnBrk="0" hangingPunct="1">
      <a:defRPr sz="1800" kern="1200">
        <a:solidFill>
          <a:schemeClr val="tx1"/>
        </a:solidFill>
        <a:latin typeface="+mn-lt"/>
        <a:ea typeface="+mn-ea"/>
        <a:cs typeface="+mn-cs"/>
      </a:defRPr>
    </a:lvl8pPr>
    <a:lvl9pPr marL="3657161" algn="l" defTabSz="45714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444" autoAdjust="0"/>
    <p:restoredTop sz="56280" autoAdjust="0"/>
  </p:normalViewPr>
  <p:slideViewPr>
    <p:cSldViewPr snapToGrid="0" snapToObjects="1">
      <p:cViewPr varScale="1">
        <p:scale>
          <a:sx n="57" d="100"/>
          <a:sy n="57" d="100"/>
        </p:scale>
        <p:origin x="1742" y="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2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360401-1BD0-448E-919F-55888396C4D1}"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CA"/>
        </a:p>
      </dgm:t>
    </dgm:pt>
    <dgm:pt modelId="{9D1AC6EB-E6DA-4214-A021-41F329F198FF}">
      <dgm:prSet phldrT="[Text]"/>
      <dgm:spPr/>
      <dgm:t>
        <a:bodyPr/>
        <a:lstStyle/>
        <a:p>
          <a:r>
            <a:rPr lang="en-CA" dirty="0" smtClean="0"/>
            <a:t>Review of </a:t>
          </a:r>
          <a:r>
            <a:rPr lang="en-CA" i="1" dirty="0" smtClean="0"/>
            <a:t>Police Act</a:t>
          </a:r>
          <a:r>
            <a:rPr lang="en-CA" dirty="0" smtClean="0"/>
            <a:t> in Ontario by Minister Naqvi due to “declining public trust” </a:t>
          </a:r>
          <a:endParaRPr lang="en-CA" dirty="0"/>
        </a:p>
      </dgm:t>
    </dgm:pt>
    <dgm:pt modelId="{70BBD59E-3118-4E0A-A460-9F84EBBD546B}" type="parTrans" cxnId="{0E463E0C-0252-4562-9AA4-96F659774FED}">
      <dgm:prSet/>
      <dgm:spPr/>
      <dgm:t>
        <a:bodyPr/>
        <a:lstStyle/>
        <a:p>
          <a:endParaRPr lang="en-CA"/>
        </a:p>
      </dgm:t>
    </dgm:pt>
    <dgm:pt modelId="{43A0874C-F0F7-442F-901F-306AE59FEC60}" type="sibTrans" cxnId="{0E463E0C-0252-4562-9AA4-96F659774FED}">
      <dgm:prSet/>
      <dgm:spPr/>
      <dgm:t>
        <a:bodyPr/>
        <a:lstStyle/>
        <a:p>
          <a:endParaRPr lang="en-CA"/>
        </a:p>
      </dgm:t>
    </dgm:pt>
    <dgm:pt modelId="{EEAE93D2-04AC-485B-866D-77CC4F816216}">
      <dgm:prSet phldrT="[Text]"/>
      <dgm:spPr/>
      <dgm:t>
        <a:bodyPr/>
        <a:lstStyle/>
        <a:p>
          <a:r>
            <a:rPr lang="en-CA" dirty="0" smtClean="0"/>
            <a:t>Carding issue in Toronto eroding police credibility across Canada</a:t>
          </a:r>
          <a:endParaRPr lang="en-CA" dirty="0"/>
        </a:p>
      </dgm:t>
    </dgm:pt>
    <dgm:pt modelId="{C0713281-7F62-4996-8BD1-78516690D34F}" type="parTrans" cxnId="{3F03EB0B-E610-4D71-875E-8426A38D5B7A}">
      <dgm:prSet/>
      <dgm:spPr/>
      <dgm:t>
        <a:bodyPr/>
        <a:lstStyle/>
        <a:p>
          <a:endParaRPr lang="en-CA"/>
        </a:p>
      </dgm:t>
    </dgm:pt>
    <dgm:pt modelId="{0303D142-F5C2-44A0-B1C5-9AC25DFB4D3C}" type="sibTrans" cxnId="{3F03EB0B-E610-4D71-875E-8426A38D5B7A}">
      <dgm:prSet/>
      <dgm:spPr/>
      <dgm:t>
        <a:bodyPr/>
        <a:lstStyle/>
        <a:p>
          <a:endParaRPr lang="en-CA"/>
        </a:p>
      </dgm:t>
    </dgm:pt>
    <dgm:pt modelId="{238E71C0-9CF2-42FA-AFC1-5456EF1E285C}">
      <dgm:prSet phldrT="[Text]"/>
      <dgm:spPr/>
      <dgm:t>
        <a:bodyPr/>
        <a:lstStyle/>
        <a:p>
          <a:r>
            <a:rPr lang="en-CA" dirty="0" smtClean="0"/>
            <a:t>World-wide media coverage of “police bad apples” </a:t>
          </a:r>
          <a:endParaRPr lang="en-CA" dirty="0"/>
        </a:p>
      </dgm:t>
    </dgm:pt>
    <dgm:pt modelId="{65A6B2CC-64FE-42DE-B60C-8E310C49AC04}" type="parTrans" cxnId="{467CD2A0-7CB8-48E2-AAE2-15A56663CBFD}">
      <dgm:prSet/>
      <dgm:spPr/>
      <dgm:t>
        <a:bodyPr/>
        <a:lstStyle/>
        <a:p>
          <a:endParaRPr lang="en-CA"/>
        </a:p>
      </dgm:t>
    </dgm:pt>
    <dgm:pt modelId="{2C44A954-987E-49FC-B715-50E4646A492B}" type="sibTrans" cxnId="{467CD2A0-7CB8-48E2-AAE2-15A56663CBFD}">
      <dgm:prSet/>
      <dgm:spPr/>
      <dgm:t>
        <a:bodyPr/>
        <a:lstStyle/>
        <a:p>
          <a:endParaRPr lang="en-CA"/>
        </a:p>
      </dgm:t>
    </dgm:pt>
    <dgm:pt modelId="{22CCD2AB-5732-4AB7-A02B-AD2EE870F65E}">
      <dgm:prSet phldrT="[Text]"/>
      <dgm:spPr/>
      <dgm:t>
        <a:bodyPr/>
        <a:lstStyle/>
        <a:p>
          <a:r>
            <a:rPr lang="en-CA" dirty="0" smtClean="0"/>
            <a:t>Failure to hold officers accountable for bad behaviour enrages the community</a:t>
          </a:r>
          <a:endParaRPr lang="en-CA" dirty="0"/>
        </a:p>
      </dgm:t>
    </dgm:pt>
    <dgm:pt modelId="{4053C81A-3CB3-47AA-9BA6-582F8158CC45}" type="parTrans" cxnId="{C7E1D135-3B5D-4C0F-9082-E50D09A8440C}">
      <dgm:prSet/>
      <dgm:spPr/>
      <dgm:t>
        <a:bodyPr/>
        <a:lstStyle/>
        <a:p>
          <a:endParaRPr lang="en-CA"/>
        </a:p>
      </dgm:t>
    </dgm:pt>
    <dgm:pt modelId="{9470DDDE-9702-432F-821A-52A4E3C9F370}" type="sibTrans" cxnId="{C7E1D135-3B5D-4C0F-9082-E50D09A8440C}">
      <dgm:prSet/>
      <dgm:spPr/>
      <dgm:t>
        <a:bodyPr/>
        <a:lstStyle/>
        <a:p>
          <a:endParaRPr lang="en-CA"/>
        </a:p>
      </dgm:t>
    </dgm:pt>
    <dgm:pt modelId="{3CEEC139-9811-4CD6-85BE-51F32D3F74AD}">
      <dgm:prSet phldrT="[Text]"/>
      <dgm:spPr/>
      <dgm:t>
        <a:bodyPr/>
        <a:lstStyle/>
        <a:p>
          <a:r>
            <a:rPr lang="en-CA" dirty="0" smtClean="0"/>
            <a:t>Skepticism around police demands for higher budgets in an environment of declining crime rates</a:t>
          </a:r>
          <a:endParaRPr lang="en-CA" dirty="0"/>
        </a:p>
      </dgm:t>
    </dgm:pt>
    <dgm:pt modelId="{BA4F2749-E7E9-4DF2-B6F5-7611BE89A26F}" type="parTrans" cxnId="{41E79A52-8C54-489C-83D7-AD4FECD4FE71}">
      <dgm:prSet/>
      <dgm:spPr/>
      <dgm:t>
        <a:bodyPr/>
        <a:lstStyle/>
        <a:p>
          <a:endParaRPr lang="en-CA"/>
        </a:p>
      </dgm:t>
    </dgm:pt>
    <dgm:pt modelId="{AE183D7B-BF76-43D5-AB5E-240F7CF98019}" type="sibTrans" cxnId="{41E79A52-8C54-489C-83D7-AD4FECD4FE71}">
      <dgm:prSet/>
      <dgm:spPr/>
      <dgm:t>
        <a:bodyPr/>
        <a:lstStyle/>
        <a:p>
          <a:endParaRPr lang="en-CA"/>
        </a:p>
      </dgm:t>
    </dgm:pt>
    <dgm:pt modelId="{62759F66-775D-44D8-8471-15F2E09F5CC9}">
      <dgm:prSet phldrT="[Text]"/>
      <dgm:spPr/>
      <dgm:t>
        <a:bodyPr/>
        <a:lstStyle/>
        <a:p>
          <a:r>
            <a:rPr lang="en-CA" smtClean="0"/>
            <a:t>Increasing recognition that calls for service are not all related to crime</a:t>
          </a:r>
          <a:endParaRPr lang="en-CA" dirty="0"/>
        </a:p>
      </dgm:t>
    </dgm:pt>
    <dgm:pt modelId="{4B12D840-F8BD-4AC1-8BDD-FBFD167D7CD7}" type="parTrans" cxnId="{674FCEB1-DFA6-405A-93B7-198F73495320}">
      <dgm:prSet/>
      <dgm:spPr/>
      <dgm:t>
        <a:bodyPr/>
        <a:lstStyle/>
        <a:p>
          <a:endParaRPr lang="en-CA"/>
        </a:p>
      </dgm:t>
    </dgm:pt>
    <dgm:pt modelId="{8B923301-3EDB-4941-8E7D-6839DF9EA866}" type="sibTrans" cxnId="{674FCEB1-DFA6-405A-93B7-198F73495320}">
      <dgm:prSet/>
      <dgm:spPr/>
      <dgm:t>
        <a:bodyPr/>
        <a:lstStyle/>
        <a:p>
          <a:endParaRPr lang="en-CA"/>
        </a:p>
      </dgm:t>
    </dgm:pt>
    <dgm:pt modelId="{BAE8FFE8-4625-4198-969F-742D6E208C0D}">
      <dgm:prSet phldrT="[Text]"/>
      <dgm:spPr/>
      <dgm:t>
        <a:bodyPr/>
        <a:lstStyle/>
        <a:p>
          <a:r>
            <a:rPr lang="en-CA" dirty="0" smtClean="0"/>
            <a:t>Local media full of gun violence</a:t>
          </a:r>
          <a:endParaRPr lang="en-CA" dirty="0"/>
        </a:p>
      </dgm:t>
    </dgm:pt>
    <dgm:pt modelId="{B2B5EEA3-F4C9-4C07-987C-BA66448AF14C}" type="parTrans" cxnId="{191B0CAB-7BDA-4FBA-823F-EEA8E06ECB60}">
      <dgm:prSet/>
      <dgm:spPr/>
      <dgm:t>
        <a:bodyPr/>
        <a:lstStyle/>
        <a:p>
          <a:endParaRPr lang="en-CA"/>
        </a:p>
      </dgm:t>
    </dgm:pt>
    <dgm:pt modelId="{CA38D2C2-30FD-46E6-A69D-87FA99EE695B}" type="sibTrans" cxnId="{191B0CAB-7BDA-4FBA-823F-EEA8E06ECB60}">
      <dgm:prSet/>
      <dgm:spPr/>
      <dgm:t>
        <a:bodyPr/>
        <a:lstStyle/>
        <a:p>
          <a:endParaRPr lang="en-CA"/>
        </a:p>
      </dgm:t>
    </dgm:pt>
    <dgm:pt modelId="{53CB968E-8B08-42F8-BF08-A7E78DB20E81}">
      <dgm:prSet phldrT="[Text]"/>
      <dgm:spPr/>
      <dgm:t>
        <a:bodyPr/>
        <a:lstStyle/>
        <a:p>
          <a:r>
            <a:rPr lang="en-CA" dirty="0" smtClean="0"/>
            <a:t>Violent crime in Canada concentrating in certain areas </a:t>
          </a:r>
          <a:endParaRPr lang="en-CA" dirty="0"/>
        </a:p>
      </dgm:t>
    </dgm:pt>
    <dgm:pt modelId="{FA338151-2752-4FDE-8ED9-F378D4D78661}" type="parTrans" cxnId="{769D2B27-B72F-40C7-B8F0-63753A589B0A}">
      <dgm:prSet/>
      <dgm:spPr/>
      <dgm:t>
        <a:bodyPr/>
        <a:lstStyle/>
        <a:p>
          <a:endParaRPr lang="en-CA"/>
        </a:p>
      </dgm:t>
    </dgm:pt>
    <dgm:pt modelId="{A8C72248-4E1C-4793-88B1-6491A08F245F}" type="sibTrans" cxnId="{769D2B27-B72F-40C7-B8F0-63753A589B0A}">
      <dgm:prSet/>
      <dgm:spPr/>
      <dgm:t>
        <a:bodyPr/>
        <a:lstStyle/>
        <a:p>
          <a:endParaRPr lang="en-CA"/>
        </a:p>
      </dgm:t>
    </dgm:pt>
    <dgm:pt modelId="{E25F9608-C547-4F9E-AE88-1A208CC872EE}">
      <dgm:prSet phldrT="[Text]"/>
      <dgm:spPr/>
      <dgm:t>
        <a:bodyPr/>
        <a:lstStyle/>
        <a:p>
          <a:r>
            <a:rPr lang="en-CA" dirty="0" smtClean="0"/>
            <a:t>Radicalization to violence a major concern</a:t>
          </a:r>
          <a:endParaRPr lang="en-CA" dirty="0"/>
        </a:p>
      </dgm:t>
    </dgm:pt>
    <dgm:pt modelId="{963F4870-8E9A-45F5-92D2-FEB2D4D6D27C}" type="parTrans" cxnId="{985763A1-0D05-410B-B093-261179381799}">
      <dgm:prSet/>
      <dgm:spPr/>
      <dgm:t>
        <a:bodyPr/>
        <a:lstStyle/>
        <a:p>
          <a:endParaRPr lang="en-CA"/>
        </a:p>
      </dgm:t>
    </dgm:pt>
    <dgm:pt modelId="{E7C5DAF5-BAE3-44F7-B9FD-84D1358CF4B9}" type="sibTrans" cxnId="{985763A1-0D05-410B-B093-261179381799}">
      <dgm:prSet/>
      <dgm:spPr/>
      <dgm:t>
        <a:bodyPr/>
        <a:lstStyle/>
        <a:p>
          <a:endParaRPr lang="en-CA"/>
        </a:p>
      </dgm:t>
    </dgm:pt>
    <dgm:pt modelId="{C237D157-2A1F-4BA9-A4A5-88A482846408}">
      <dgm:prSet phldrT="[Text]"/>
      <dgm:spPr/>
      <dgm:t>
        <a:bodyPr/>
        <a:lstStyle/>
        <a:p>
          <a:r>
            <a:rPr lang="en-CA" dirty="0" smtClean="0"/>
            <a:t>Social media causing different behaviours</a:t>
          </a:r>
          <a:endParaRPr lang="en-CA" dirty="0"/>
        </a:p>
      </dgm:t>
    </dgm:pt>
    <dgm:pt modelId="{EA34BC71-BE62-4345-96E9-9F454E548DDA}" type="parTrans" cxnId="{097A399D-C6ED-4BE8-AE18-8A9A069EBB3C}">
      <dgm:prSet/>
      <dgm:spPr/>
      <dgm:t>
        <a:bodyPr/>
        <a:lstStyle/>
        <a:p>
          <a:endParaRPr lang="en-CA"/>
        </a:p>
      </dgm:t>
    </dgm:pt>
    <dgm:pt modelId="{81059092-7124-47F3-A53D-39A2967BB518}" type="sibTrans" cxnId="{097A399D-C6ED-4BE8-AE18-8A9A069EBB3C}">
      <dgm:prSet/>
      <dgm:spPr/>
      <dgm:t>
        <a:bodyPr/>
        <a:lstStyle/>
        <a:p>
          <a:endParaRPr lang="en-CA"/>
        </a:p>
      </dgm:t>
    </dgm:pt>
    <dgm:pt modelId="{355529B9-5CA4-4082-ABCD-98D250EB2769}">
      <dgm:prSet phldrT="[Text]"/>
      <dgm:spPr/>
      <dgm:t>
        <a:bodyPr/>
        <a:lstStyle/>
        <a:p>
          <a:r>
            <a:rPr lang="en-CA" smtClean="0"/>
            <a:t>New communication channels now exist</a:t>
          </a:r>
          <a:endParaRPr lang="en-CA" dirty="0"/>
        </a:p>
      </dgm:t>
    </dgm:pt>
    <dgm:pt modelId="{2C28EF45-6866-45A3-A5F3-EBC7BB0A0936}" type="parTrans" cxnId="{5C2CF2AA-5746-43E0-8D43-49C29943A77E}">
      <dgm:prSet/>
      <dgm:spPr/>
      <dgm:t>
        <a:bodyPr/>
        <a:lstStyle/>
        <a:p>
          <a:endParaRPr lang="en-CA"/>
        </a:p>
      </dgm:t>
    </dgm:pt>
    <dgm:pt modelId="{5BADE403-05DE-4AAF-A961-6E5DB41D8A0C}" type="sibTrans" cxnId="{5C2CF2AA-5746-43E0-8D43-49C29943A77E}">
      <dgm:prSet/>
      <dgm:spPr/>
      <dgm:t>
        <a:bodyPr/>
        <a:lstStyle/>
        <a:p>
          <a:endParaRPr lang="en-CA"/>
        </a:p>
      </dgm:t>
    </dgm:pt>
    <dgm:pt modelId="{81BD0666-3DA5-47B7-9004-67F343C14879}" type="pres">
      <dgm:prSet presAssocID="{A9360401-1BD0-448E-919F-55888396C4D1}" presName="diagram" presStyleCnt="0">
        <dgm:presLayoutVars>
          <dgm:dir/>
          <dgm:resizeHandles val="exact"/>
        </dgm:presLayoutVars>
      </dgm:prSet>
      <dgm:spPr/>
      <dgm:t>
        <a:bodyPr/>
        <a:lstStyle/>
        <a:p>
          <a:endParaRPr lang="en-CA"/>
        </a:p>
      </dgm:t>
    </dgm:pt>
    <dgm:pt modelId="{056BEECD-CFA3-4902-A639-9B320D5A4947}" type="pres">
      <dgm:prSet presAssocID="{9D1AC6EB-E6DA-4214-A021-41F329F198FF}" presName="node" presStyleLbl="node1" presStyleIdx="0" presStyleCnt="11">
        <dgm:presLayoutVars>
          <dgm:bulletEnabled val="1"/>
        </dgm:presLayoutVars>
      </dgm:prSet>
      <dgm:spPr/>
      <dgm:t>
        <a:bodyPr/>
        <a:lstStyle/>
        <a:p>
          <a:endParaRPr lang="en-CA"/>
        </a:p>
      </dgm:t>
    </dgm:pt>
    <dgm:pt modelId="{5A7BA59D-7BD2-45A0-9A48-A022C1F35E41}" type="pres">
      <dgm:prSet presAssocID="{43A0874C-F0F7-442F-901F-306AE59FEC60}" presName="sibTrans" presStyleCnt="0"/>
      <dgm:spPr/>
    </dgm:pt>
    <dgm:pt modelId="{26FE042C-BADD-43EA-A9FB-383A58E4EE42}" type="pres">
      <dgm:prSet presAssocID="{EEAE93D2-04AC-485B-866D-77CC4F816216}" presName="node" presStyleLbl="node1" presStyleIdx="1" presStyleCnt="11">
        <dgm:presLayoutVars>
          <dgm:bulletEnabled val="1"/>
        </dgm:presLayoutVars>
      </dgm:prSet>
      <dgm:spPr/>
      <dgm:t>
        <a:bodyPr/>
        <a:lstStyle/>
        <a:p>
          <a:endParaRPr lang="en-CA"/>
        </a:p>
      </dgm:t>
    </dgm:pt>
    <dgm:pt modelId="{C5D2DC02-AA5C-4116-91C5-CA9510537AE0}" type="pres">
      <dgm:prSet presAssocID="{0303D142-F5C2-44A0-B1C5-9AC25DFB4D3C}" presName="sibTrans" presStyleCnt="0"/>
      <dgm:spPr/>
    </dgm:pt>
    <dgm:pt modelId="{89AB261A-7CD2-4535-B42E-CDDA78505F9C}" type="pres">
      <dgm:prSet presAssocID="{238E71C0-9CF2-42FA-AFC1-5456EF1E285C}" presName="node" presStyleLbl="node1" presStyleIdx="2" presStyleCnt="11">
        <dgm:presLayoutVars>
          <dgm:bulletEnabled val="1"/>
        </dgm:presLayoutVars>
      </dgm:prSet>
      <dgm:spPr/>
      <dgm:t>
        <a:bodyPr/>
        <a:lstStyle/>
        <a:p>
          <a:endParaRPr lang="en-CA"/>
        </a:p>
      </dgm:t>
    </dgm:pt>
    <dgm:pt modelId="{99010A5E-1029-43A8-AF37-9235BC81411A}" type="pres">
      <dgm:prSet presAssocID="{2C44A954-987E-49FC-B715-50E4646A492B}" presName="sibTrans" presStyleCnt="0"/>
      <dgm:spPr/>
    </dgm:pt>
    <dgm:pt modelId="{B95E4A84-8957-4216-B040-8F63387E8174}" type="pres">
      <dgm:prSet presAssocID="{22CCD2AB-5732-4AB7-A02B-AD2EE870F65E}" presName="node" presStyleLbl="node1" presStyleIdx="3" presStyleCnt="11">
        <dgm:presLayoutVars>
          <dgm:bulletEnabled val="1"/>
        </dgm:presLayoutVars>
      </dgm:prSet>
      <dgm:spPr/>
      <dgm:t>
        <a:bodyPr/>
        <a:lstStyle/>
        <a:p>
          <a:endParaRPr lang="en-CA"/>
        </a:p>
      </dgm:t>
    </dgm:pt>
    <dgm:pt modelId="{92B0D4B5-AB97-41B8-ACAC-01C4380FCCF7}" type="pres">
      <dgm:prSet presAssocID="{9470DDDE-9702-432F-821A-52A4E3C9F370}" presName="sibTrans" presStyleCnt="0"/>
      <dgm:spPr/>
    </dgm:pt>
    <dgm:pt modelId="{0C065DD7-8A0E-4108-9925-0028FC4B312A}" type="pres">
      <dgm:prSet presAssocID="{3CEEC139-9811-4CD6-85BE-51F32D3F74AD}" presName="node" presStyleLbl="node1" presStyleIdx="4" presStyleCnt="11">
        <dgm:presLayoutVars>
          <dgm:bulletEnabled val="1"/>
        </dgm:presLayoutVars>
      </dgm:prSet>
      <dgm:spPr/>
      <dgm:t>
        <a:bodyPr/>
        <a:lstStyle/>
        <a:p>
          <a:endParaRPr lang="en-CA"/>
        </a:p>
      </dgm:t>
    </dgm:pt>
    <dgm:pt modelId="{9B206A87-F12F-4003-9434-723E0E8CB3D1}" type="pres">
      <dgm:prSet presAssocID="{AE183D7B-BF76-43D5-AB5E-240F7CF98019}" presName="sibTrans" presStyleCnt="0"/>
      <dgm:spPr/>
    </dgm:pt>
    <dgm:pt modelId="{2CBBA096-3551-4B5D-ABD9-537096F65416}" type="pres">
      <dgm:prSet presAssocID="{62759F66-775D-44D8-8471-15F2E09F5CC9}" presName="node" presStyleLbl="node1" presStyleIdx="5" presStyleCnt="11">
        <dgm:presLayoutVars>
          <dgm:bulletEnabled val="1"/>
        </dgm:presLayoutVars>
      </dgm:prSet>
      <dgm:spPr/>
      <dgm:t>
        <a:bodyPr/>
        <a:lstStyle/>
        <a:p>
          <a:endParaRPr lang="en-CA"/>
        </a:p>
      </dgm:t>
    </dgm:pt>
    <dgm:pt modelId="{F86F6E52-19B2-4E79-84F2-7B03164718F0}" type="pres">
      <dgm:prSet presAssocID="{8B923301-3EDB-4941-8E7D-6839DF9EA866}" presName="sibTrans" presStyleCnt="0"/>
      <dgm:spPr/>
    </dgm:pt>
    <dgm:pt modelId="{CE402040-07F6-4E41-91FF-05CBA53995D5}" type="pres">
      <dgm:prSet presAssocID="{BAE8FFE8-4625-4198-969F-742D6E208C0D}" presName="node" presStyleLbl="node1" presStyleIdx="6" presStyleCnt="11">
        <dgm:presLayoutVars>
          <dgm:bulletEnabled val="1"/>
        </dgm:presLayoutVars>
      </dgm:prSet>
      <dgm:spPr/>
      <dgm:t>
        <a:bodyPr/>
        <a:lstStyle/>
        <a:p>
          <a:endParaRPr lang="en-CA"/>
        </a:p>
      </dgm:t>
    </dgm:pt>
    <dgm:pt modelId="{D23E7ACB-54DB-41BB-9B4B-9A989012C2B5}" type="pres">
      <dgm:prSet presAssocID="{CA38D2C2-30FD-46E6-A69D-87FA99EE695B}" presName="sibTrans" presStyleCnt="0"/>
      <dgm:spPr/>
    </dgm:pt>
    <dgm:pt modelId="{0E2CA240-F451-4348-B968-37492B16D3B1}" type="pres">
      <dgm:prSet presAssocID="{53CB968E-8B08-42F8-BF08-A7E78DB20E81}" presName="node" presStyleLbl="node1" presStyleIdx="7" presStyleCnt="11">
        <dgm:presLayoutVars>
          <dgm:bulletEnabled val="1"/>
        </dgm:presLayoutVars>
      </dgm:prSet>
      <dgm:spPr/>
      <dgm:t>
        <a:bodyPr/>
        <a:lstStyle/>
        <a:p>
          <a:endParaRPr lang="en-CA"/>
        </a:p>
      </dgm:t>
    </dgm:pt>
    <dgm:pt modelId="{25585A0A-7B06-4036-B7F0-D245A2E050F9}" type="pres">
      <dgm:prSet presAssocID="{A8C72248-4E1C-4793-88B1-6491A08F245F}" presName="sibTrans" presStyleCnt="0"/>
      <dgm:spPr/>
    </dgm:pt>
    <dgm:pt modelId="{B0BB77B0-2794-44D5-BBDB-1D771693FE60}" type="pres">
      <dgm:prSet presAssocID="{E25F9608-C547-4F9E-AE88-1A208CC872EE}" presName="node" presStyleLbl="node1" presStyleIdx="8" presStyleCnt="11">
        <dgm:presLayoutVars>
          <dgm:bulletEnabled val="1"/>
        </dgm:presLayoutVars>
      </dgm:prSet>
      <dgm:spPr/>
      <dgm:t>
        <a:bodyPr/>
        <a:lstStyle/>
        <a:p>
          <a:endParaRPr lang="en-CA"/>
        </a:p>
      </dgm:t>
    </dgm:pt>
    <dgm:pt modelId="{1F1B7719-ED9F-4734-A025-70491162E92B}" type="pres">
      <dgm:prSet presAssocID="{E7C5DAF5-BAE3-44F7-B9FD-84D1358CF4B9}" presName="sibTrans" presStyleCnt="0"/>
      <dgm:spPr/>
    </dgm:pt>
    <dgm:pt modelId="{5DA26824-85ED-46D5-ACB2-4038C82F1E68}" type="pres">
      <dgm:prSet presAssocID="{C237D157-2A1F-4BA9-A4A5-88A482846408}" presName="node" presStyleLbl="node1" presStyleIdx="9" presStyleCnt="11">
        <dgm:presLayoutVars>
          <dgm:bulletEnabled val="1"/>
        </dgm:presLayoutVars>
      </dgm:prSet>
      <dgm:spPr/>
      <dgm:t>
        <a:bodyPr/>
        <a:lstStyle/>
        <a:p>
          <a:endParaRPr lang="en-CA"/>
        </a:p>
      </dgm:t>
    </dgm:pt>
    <dgm:pt modelId="{07196F6F-77C1-4C8C-B89A-8A7C73C67E37}" type="pres">
      <dgm:prSet presAssocID="{81059092-7124-47F3-A53D-39A2967BB518}" presName="sibTrans" presStyleCnt="0"/>
      <dgm:spPr/>
    </dgm:pt>
    <dgm:pt modelId="{64855034-FFE4-48A8-A984-F9A09F553190}" type="pres">
      <dgm:prSet presAssocID="{355529B9-5CA4-4082-ABCD-98D250EB2769}" presName="node" presStyleLbl="node1" presStyleIdx="10" presStyleCnt="11">
        <dgm:presLayoutVars>
          <dgm:bulletEnabled val="1"/>
        </dgm:presLayoutVars>
      </dgm:prSet>
      <dgm:spPr/>
      <dgm:t>
        <a:bodyPr/>
        <a:lstStyle/>
        <a:p>
          <a:endParaRPr lang="en-CA"/>
        </a:p>
      </dgm:t>
    </dgm:pt>
  </dgm:ptLst>
  <dgm:cxnLst>
    <dgm:cxn modelId="{89B54C69-552C-44E4-BC62-1E25264FF2C9}" type="presOf" srcId="{3CEEC139-9811-4CD6-85BE-51F32D3F74AD}" destId="{0C065DD7-8A0E-4108-9925-0028FC4B312A}" srcOrd="0" destOrd="0" presId="urn:microsoft.com/office/officeart/2005/8/layout/default"/>
    <dgm:cxn modelId="{985763A1-0D05-410B-B093-261179381799}" srcId="{A9360401-1BD0-448E-919F-55888396C4D1}" destId="{E25F9608-C547-4F9E-AE88-1A208CC872EE}" srcOrd="8" destOrd="0" parTransId="{963F4870-8E9A-45F5-92D2-FEB2D4D6D27C}" sibTransId="{E7C5DAF5-BAE3-44F7-B9FD-84D1358CF4B9}"/>
    <dgm:cxn modelId="{3F03EB0B-E610-4D71-875E-8426A38D5B7A}" srcId="{A9360401-1BD0-448E-919F-55888396C4D1}" destId="{EEAE93D2-04AC-485B-866D-77CC4F816216}" srcOrd="1" destOrd="0" parTransId="{C0713281-7F62-4996-8BD1-78516690D34F}" sibTransId="{0303D142-F5C2-44A0-B1C5-9AC25DFB4D3C}"/>
    <dgm:cxn modelId="{1518466B-538B-4607-B157-2D8E4E089462}" type="presOf" srcId="{C237D157-2A1F-4BA9-A4A5-88A482846408}" destId="{5DA26824-85ED-46D5-ACB2-4038C82F1E68}" srcOrd="0" destOrd="0" presId="urn:microsoft.com/office/officeart/2005/8/layout/default"/>
    <dgm:cxn modelId="{0E463E0C-0252-4562-9AA4-96F659774FED}" srcId="{A9360401-1BD0-448E-919F-55888396C4D1}" destId="{9D1AC6EB-E6DA-4214-A021-41F329F198FF}" srcOrd="0" destOrd="0" parTransId="{70BBD59E-3118-4E0A-A460-9F84EBBD546B}" sibTransId="{43A0874C-F0F7-442F-901F-306AE59FEC60}"/>
    <dgm:cxn modelId="{878E9571-61F7-48D3-8A62-7BB706132DAD}" type="presOf" srcId="{E25F9608-C547-4F9E-AE88-1A208CC872EE}" destId="{B0BB77B0-2794-44D5-BBDB-1D771693FE60}" srcOrd="0" destOrd="0" presId="urn:microsoft.com/office/officeart/2005/8/layout/default"/>
    <dgm:cxn modelId="{09AD1F35-0BCD-40EC-9C9E-1B2625A3426F}" type="presOf" srcId="{62759F66-775D-44D8-8471-15F2E09F5CC9}" destId="{2CBBA096-3551-4B5D-ABD9-537096F65416}" srcOrd="0" destOrd="0" presId="urn:microsoft.com/office/officeart/2005/8/layout/default"/>
    <dgm:cxn modelId="{191B0CAB-7BDA-4FBA-823F-EEA8E06ECB60}" srcId="{A9360401-1BD0-448E-919F-55888396C4D1}" destId="{BAE8FFE8-4625-4198-969F-742D6E208C0D}" srcOrd="6" destOrd="0" parTransId="{B2B5EEA3-F4C9-4C07-987C-BA66448AF14C}" sibTransId="{CA38D2C2-30FD-46E6-A69D-87FA99EE695B}"/>
    <dgm:cxn modelId="{097A399D-C6ED-4BE8-AE18-8A9A069EBB3C}" srcId="{A9360401-1BD0-448E-919F-55888396C4D1}" destId="{C237D157-2A1F-4BA9-A4A5-88A482846408}" srcOrd="9" destOrd="0" parTransId="{EA34BC71-BE62-4345-96E9-9F454E548DDA}" sibTransId="{81059092-7124-47F3-A53D-39A2967BB518}"/>
    <dgm:cxn modelId="{6A6ECE13-878C-49D6-95E5-8CEB87B22F81}" type="presOf" srcId="{238E71C0-9CF2-42FA-AFC1-5456EF1E285C}" destId="{89AB261A-7CD2-4535-B42E-CDDA78505F9C}" srcOrd="0" destOrd="0" presId="urn:microsoft.com/office/officeart/2005/8/layout/default"/>
    <dgm:cxn modelId="{41E79A52-8C54-489C-83D7-AD4FECD4FE71}" srcId="{A9360401-1BD0-448E-919F-55888396C4D1}" destId="{3CEEC139-9811-4CD6-85BE-51F32D3F74AD}" srcOrd="4" destOrd="0" parTransId="{BA4F2749-E7E9-4DF2-B6F5-7611BE89A26F}" sibTransId="{AE183D7B-BF76-43D5-AB5E-240F7CF98019}"/>
    <dgm:cxn modelId="{0B76BCB5-C21D-47DE-9069-69013D4388E9}" type="presOf" srcId="{355529B9-5CA4-4082-ABCD-98D250EB2769}" destId="{64855034-FFE4-48A8-A984-F9A09F553190}" srcOrd="0" destOrd="0" presId="urn:microsoft.com/office/officeart/2005/8/layout/default"/>
    <dgm:cxn modelId="{C7E1D135-3B5D-4C0F-9082-E50D09A8440C}" srcId="{A9360401-1BD0-448E-919F-55888396C4D1}" destId="{22CCD2AB-5732-4AB7-A02B-AD2EE870F65E}" srcOrd="3" destOrd="0" parTransId="{4053C81A-3CB3-47AA-9BA6-582F8158CC45}" sibTransId="{9470DDDE-9702-432F-821A-52A4E3C9F370}"/>
    <dgm:cxn modelId="{DA914F5F-735E-410E-8510-92A34F325B30}" type="presOf" srcId="{53CB968E-8B08-42F8-BF08-A7E78DB20E81}" destId="{0E2CA240-F451-4348-B968-37492B16D3B1}" srcOrd="0" destOrd="0" presId="urn:microsoft.com/office/officeart/2005/8/layout/default"/>
    <dgm:cxn modelId="{196B7D83-7597-418A-B6D6-BDE00EE21FB3}" type="presOf" srcId="{22CCD2AB-5732-4AB7-A02B-AD2EE870F65E}" destId="{B95E4A84-8957-4216-B040-8F63387E8174}" srcOrd="0" destOrd="0" presId="urn:microsoft.com/office/officeart/2005/8/layout/default"/>
    <dgm:cxn modelId="{8A1A550E-98F7-4B11-8F9E-5D8FFAF0B1B6}" type="presOf" srcId="{BAE8FFE8-4625-4198-969F-742D6E208C0D}" destId="{CE402040-07F6-4E41-91FF-05CBA53995D5}" srcOrd="0" destOrd="0" presId="urn:microsoft.com/office/officeart/2005/8/layout/default"/>
    <dgm:cxn modelId="{E596B499-00A5-4A8D-876F-E06BCA942BE6}" type="presOf" srcId="{A9360401-1BD0-448E-919F-55888396C4D1}" destId="{81BD0666-3DA5-47B7-9004-67F343C14879}" srcOrd="0" destOrd="0" presId="urn:microsoft.com/office/officeart/2005/8/layout/default"/>
    <dgm:cxn modelId="{769D2B27-B72F-40C7-B8F0-63753A589B0A}" srcId="{A9360401-1BD0-448E-919F-55888396C4D1}" destId="{53CB968E-8B08-42F8-BF08-A7E78DB20E81}" srcOrd="7" destOrd="0" parTransId="{FA338151-2752-4FDE-8ED9-F378D4D78661}" sibTransId="{A8C72248-4E1C-4793-88B1-6491A08F245F}"/>
    <dgm:cxn modelId="{674FCEB1-DFA6-405A-93B7-198F73495320}" srcId="{A9360401-1BD0-448E-919F-55888396C4D1}" destId="{62759F66-775D-44D8-8471-15F2E09F5CC9}" srcOrd="5" destOrd="0" parTransId="{4B12D840-F8BD-4AC1-8BDD-FBFD167D7CD7}" sibTransId="{8B923301-3EDB-4941-8E7D-6839DF9EA866}"/>
    <dgm:cxn modelId="{FA6051B0-C1C1-46A8-BB70-FC8851CC5B8C}" type="presOf" srcId="{9D1AC6EB-E6DA-4214-A021-41F329F198FF}" destId="{056BEECD-CFA3-4902-A639-9B320D5A4947}" srcOrd="0" destOrd="0" presId="urn:microsoft.com/office/officeart/2005/8/layout/default"/>
    <dgm:cxn modelId="{467CD2A0-7CB8-48E2-AAE2-15A56663CBFD}" srcId="{A9360401-1BD0-448E-919F-55888396C4D1}" destId="{238E71C0-9CF2-42FA-AFC1-5456EF1E285C}" srcOrd="2" destOrd="0" parTransId="{65A6B2CC-64FE-42DE-B60C-8E310C49AC04}" sibTransId="{2C44A954-987E-49FC-B715-50E4646A492B}"/>
    <dgm:cxn modelId="{EBBC268A-1736-4478-B76E-4E66E928C0CF}" type="presOf" srcId="{EEAE93D2-04AC-485B-866D-77CC4F816216}" destId="{26FE042C-BADD-43EA-A9FB-383A58E4EE42}" srcOrd="0" destOrd="0" presId="urn:microsoft.com/office/officeart/2005/8/layout/default"/>
    <dgm:cxn modelId="{5C2CF2AA-5746-43E0-8D43-49C29943A77E}" srcId="{A9360401-1BD0-448E-919F-55888396C4D1}" destId="{355529B9-5CA4-4082-ABCD-98D250EB2769}" srcOrd="10" destOrd="0" parTransId="{2C28EF45-6866-45A3-A5F3-EBC7BB0A0936}" sibTransId="{5BADE403-05DE-4AAF-A961-6E5DB41D8A0C}"/>
    <dgm:cxn modelId="{F322255F-ADF4-4716-8F43-AD81560C962B}" type="presParOf" srcId="{81BD0666-3DA5-47B7-9004-67F343C14879}" destId="{056BEECD-CFA3-4902-A639-9B320D5A4947}" srcOrd="0" destOrd="0" presId="urn:microsoft.com/office/officeart/2005/8/layout/default"/>
    <dgm:cxn modelId="{CB111FD0-B3ED-41AE-9FDF-9065258845B0}" type="presParOf" srcId="{81BD0666-3DA5-47B7-9004-67F343C14879}" destId="{5A7BA59D-7BD2-45A0-9A48-A022C1F35E41}" srcOrd="1" destOrd="0" presId="urn:microsoft.com/office/officeart/2005/8/layout/default"/>
    <dgm:cxn modelId="{1A886B15-F5F9-45C8-B7E3-DCFF85202E17}" type="presParOf" srcId="{81BD0666-3DA5-47B7-9004-67F343C14879}" destId="{26FE042C-BADD-43EA-A9FB-383A58E4EE42}" srcOrd="2" destOrd="0" presId="urn:microsoft.com/office/officeart/2005/8/layout/default"/>
    <dgm:cxn modelId="{98400619-2989-4568-AECD-6CAA2CDD1632}" type="presParOf" srcId="{81BD0666-3DA5-47B7-9004-67F343C14879}" destId="{C5D2DC02-AA5C-4116-91C5-CA9510537AE0}" srcOrd="3" destOrd="0" presId="urn:microsoft.com/office/officeart/2005/8/layout/default"/>
    <dgm:cxn modelId="{AA646F7E-3F64-4A7B-A8C0-30EB56878D28}" type="presParOf" srcId="{81BD0666-3DA5-47B7-9004-67F343C14879}" destId="{89AB261A-7CD2-4535-B42E-CDDA78505F9C}" srcOrd="4" destOrd="0" presId="urn:microsoft.com/office/officeart/2005/8/layout/default"/>
    <dgm:cxn modelId="{84745DD8-0572-42C4-BBB3-262CB9828AB2}" type="presParOf" srcId="{81BD0666-3DA5-47B7-9004-67F343C14879}" destId="{99010A5E-1029-43A8-AF37-9235BC81411A}" srcOrd="5" destOrd="0" presId="urn:microsoft.com/office/officeart/2005/8/layout/default"/>
    <dgm:cxn modelId="{E6C9DC08-2939-4DA6-8AED-73F8A7384ED7}" type="presParOf" srcId="{81BD0666-3DA5-47B7-9004-67F343C14879}" destId="{B95E4A84-8957-4216-B040-8F63387E8174}" srcOrd="6" destOrd="0" presId="urn:microsoft.com/office/officeart/2005/8/layout/default"/>
    <dgm:cxn modelId="{C0416104-FAC2-49B9-98B3-B20E9ED931AD}" type="presParOf" srcId="{81BD0666-3DA5-47B7-9004-67F343C14879}" destId="{92B0D4B5-AB97-41B8-ACAC-01C4380FCCF7}" srcOrd="7" destOrd="0" presId="urn:microsoft.com/office/officeart/2005/8/layout/default"/>
    <dgm:cxn modelId="{44BD425A-5D0A-4288-8CE3-7A01CFEEDA1C}" type="presParOf" srcId="{81BD0666-3DA5-47B7-9004-67F343C14879}" destId="{0C065DD7-8A0E-4108-9925-0028FC4B312A}" srcOrd="8" destOrd="0" presId="urn:microsoft.com/office/officeart/2005/8/layout/default"/>
    <dgm:cxn modelId="{7454D0C5-85E7-4F9E-97A4-4A032DCF86D1}" type="presParOf" srcId="{81BD0666-3DA5-47B7-9004-67F343C14879}" destId="{9B206A87-F12F-4003-9434-723E0E8CB3D1}" srcOrd="9" destOrd="0" presId="urn:microsoft.com/office/officeart/2005/8/layout/default"/>
    <dgm:cxn modelId="{0D2763F2-9A7F-453A-9B6D-6D22D1DDC6D0}" type="presParOf" srcId="{81BD0666-3DA5-47B7-9004-67F343C14879}" destId="{2CBBA096-3551-4B5D-ABD9-537096F65416}" srcOrd="10" destOrd="0" presId="urn:microsoft.com/office/officeart/2005/8/layout/default"/>
    <dgm:cxn modelId="{4AC496C1-2B73-4F21-B470-B8447EB90A84}" type="presParOf" srcId="{81BD0666-3DA5-47B7-9004-67F343C14879}" destId="{F86F6E52-19B2-4E79-84F2-7B03164718F0}" srcOrd="11" destOrd="0" presId="urn:microsoft.com/office/officeart/2005/8/layout/default"/>
    <dgm:cxn modelId="{B262B3A5-C287-46E1-B45E-C760E6F59C62}" type="presParOf" srcId="{81BD0666-3DA5-47B7-9004-67F343C14879}" destId="{CE402040-07F6-4E41-91FF-05CBA53995D5}" srcOrd="12" destOrd="0" presId="urn:microsoft.com/office/officeart/2005/8/layout/default"/>
    <dgm:cxn modelId="{69F53941-49BD-4EB9-BBBB-EC6599DA630A}" type="presParOf" srcId="{81BD0666-3DA5-47B7-9004-67F343C14879}" destId="{D23E7ACB-54DB-41BB-9B4B-9A989012C2B5}" srcOrd="13" destOrd="0" presId="urn:microsoft.com/office/officeart/2005/8/layout/default"/>
    <dgm:cxn modelId="{80C6D673-BB4C-4D31-AC23-096356D82E3C}" type="presParOf" srcId="{81BD0666-3DA5-47B7-9004-67F343C14879}" destId="{0E2CA240-F451-4348-B968-37492B16D3B1}" srcOrd="14" destOrd="0" presId="urn:microsoft.com/office/officeart/2005/8/layout/default"/>
    <dgm:cxn modelId="{9C6C7F89-9CEB-4F53-B381-CDAADEFA0E1B}" type="presParOf" srcId="{81BD0666-3DA5-47B7-9004-67F343C14879}" destId="{25585A0A-7B06-4036-B7F0-D245A2E050F9}" srcOrd="15" destOrd="0" presId="urn:microsoft.com/office/officeart/2005/8/layout/default"/>
    <dgm:cxn modelId="{10CF07BC-F9C8-4425-8C1E-7785875C6C4F}" type="presParOf" srcId="{81BD0666-3DA5-47B7-9004-67F343C14879}" destId="{B0BB77B0-2794-44D5-BBDB-1D771693FE60}" srcOrd="16" destOrd="0" presId="urn:microsoft.com/office/officeart/2005/8/layout/default"/>
    <dgm:cxn modelId="{60FBF31A-76E3-4318-BEC7-51B098E7D44F}" type="presParOf" srcId="{81BD0666-3DA5-47B7-9004-67F343C14879}" destId="{1F1B7719-ED9F-4734-A025-70491162E92B}" srcOrd="17" destOrd="0" presId="urn:microsoft.com/office/officeart/2005/8/layout/default"/>
    <dgm:cxn modelId="{EDEE4D37-015E-4842-910F-D655D98E70D9}" type="presParOf" srcId="{81BD0666-3DA5-47B7-9004-67F343C14879}" destId="{5DA26824-85ED-46D5-ACB2-4038C82F1E68}" srcOrd="18" destOrd="0" presId="urn:microsoft.com/office/officeart/2005/8/layout/default"/>
    <dgm:cxn modelId="{A1094304-D2BD-4B0B-81F6-57760DBE290E}" type="presParOf" srcId="{81BD0666-3DA5-47B7-9004-67F343C14879}" destId="{07196F6F-77C1-4C8C-B89A-8A7C73C67E37}" srcOrd="19" destOrd="0" presId="urn:microsoft.com/office/officeart/2005/8/layout/default"/>
    <dgm:cxn modelId="{7054CCF6-9F83-46B7-86A6-29CEA142F363}" type="presParOf" srcId="{81BD0666-3DA5-47B7-9004-67F343C14879}" destId="{64855034-FFE4-48A8-A984-F9A09F553190}"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B4FE9B-56DF-4BA9-871B-D4CB2FF6BD8E}" type="datetimeFigureOut">
              <a:rPr lang="en-CA" smtClean="0"/>
              <a:t>2016/08/16</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D674D-A99D-43FA-B5C5-2843D1F3D22B}" type="slidenum">
              <a:rPr lang="en-CA" smtClean="0"/>
              <a:t>‹#›</a:t>
            </a:fld>
            <a:endParaRPr lang="en-CA"/>
          </a:p>
        </p:txBody>
      </p:sp>
    </p:spTree>
    <p:extLst>
      <p:ext uri="{BB962C8B-B14F-4D97-AF65-F5344CB8AC3E}">
        <p14:creationId xmlns:p14="http://schemas.microsoft.com/office/powerpoint/2010/main" val="1234521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Norm to speak to this slide then introduce 2:00</a:t>
            </a:r>
            <a:r>
              <a:rPr lang="en-CA" baseline="0" dirty="0" smtClean="0"/>
              <a:t> minute video</a:t>
            </a: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482D674D-A99D-43FA-B5C5-2843D1F3D22B}" type="slidenum">
              <a:rPr lang="en-CA" smtClean="0"/>
              <a:t>1</a:t>
            </a:fld>
            <a:endParaRPr lang="en-CA"/>
          </a:p>
        </p:txBody>
      </p:sp>
    </p:spTree>
    <p:extLst>
      <p:ext uri="{BB962C8B-B14F-4D97-AF65-F5344CB8AC3E}">
        <p14:creationId xmlns:p14="http://schemas.microsoft.com/office/powerpoint/2010/main" val="806483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Good morning and thank you for the opportunity for Global 2016 to</a:t>
            </a:r>
            <a:r>
              <a:rPr lang="en-US" sz="1200" kern="1200" baseline="0" dirty="0" smtClean="0">
                <a:solidFill>
                  <a:schemeClr val="tx1"/>
                </a:solidFill>
                <a:effectLst/>
                <a:latin typeface="+mn-lt"/>
                <a:ea typeface="+mn-ea"/>
                <a:cs typeface="+mn-cs"/>
              </a:rPr>
              <a:t> speak to you today about the journey we have had this year. The three of us will be sharing the stage for our 89-slide PowerPoint presentation. I would say that this will be the most compelling presentation of the AGM but I would be overshadowing my own boss’ as well as my Deputy’s sessions on the agenda and will need to find alternative working arrangements after this is over. </a:t>
            </a:r>
          </a:p>
          <a:p>
            <a:pPr lvl="0"/>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A monkey bite in South Africa, evacuating Samoa before a hurricane shut the island down for 2 weeks, getting lost in Oslo - just some of the stories you won’t hear today, rather, what we want to share with you are our high-level research findings from Global 2016. Our goal is that in 25 minutes from now, you have a </a:t>
            </a:r>
            <a:r>
              <a:rPr lang="en-US" sz="1200" kern="1200" dirty="0" smtClean="0">
                <a:solidFill>
                  <a:schemeClr val="tx1"/>
                </a:solidFill>
                <a:effectLst/>
                <a:latin typeface="+mn-lt"/>
                <a:ea typeface="+mn-ea"/>
                <a:cs typeface="+mn-cs"/>
              </a:rPr>
              <a:t>deeper understanding of the dimensions of globalization, are captivated by the 7 action items for Canadian</a:t>
            </a:r>
            <a:r>
              <a:rPr lang="en-US" sz="1200" kern="1200" baseline="0" dirty="0" smtClean="0">
                <a:solidFill>
                  <a:schemeClr val="tx1"/>
                </a:solidFill>
                <a:effectLst/>
                <a:latin typeface="+mn-lt"/>
                <a:ea typeface="+mn-ea"/>
                <a:cs typeface="+mn-cs"/>
              </a:rPr>
              <a:t> police leaders, </a:t>
            </a:r>
            <a:r>
              <a:rPr lang="en-US" sz="1200" kern="1200" dirty="0" smtClean="0">
                <a:solidFill>
                  <a:schemeClr val="tx1"/>
                </a:solidFill>
                <a:effectLst/>
                <a:latin typeface="+mn-lt"/>
                <a:ea typeface="+mn-ea"/>
                <a:cs typeface="+mn-cs"/>
              </a:rPr>
              <a:t>and consider for your own law enforcement agency the initial results of the follow-up survey of Canadian police leaders’ perspectives on the selected polarities. Lastly, we hope to </a:t>
            </a:r>
            <a:r>
              <a:rPr lang="en-US" sz="1200" kern="1200" baseline="0" dirty="0" smtClean="0">
                <a:solidFill>
                  <a:schemeClr val="tx1"/>
                </a:solidFill>
                <a:effectLst/>
                <a:latin typeface="+mn-lt"/>
                <a:ea typeface="+mn-ea"/>
                <a:cs typeface="+mn-cs"/>
              </a:rPr>
              <a:t>generate enthusiasm and interest with extending this discussion today at the What Happens There Matters Here </a:t>
            </a:r>
            <a:r>
              <a:rPr lang="en-US" sz="1200" kern="1200" dirty="0" smtClean="0">
                <a:solidFill>
                  <a:schemeClr val="tx1"/>
                </a:solidFill>
                <a:effectLst/>
                <a:latin typeface="+mn-lt"/>
                <a:ea typeface="+mn-ea"/>
                <a:cs typeface="+mn-cs"/>
              </a:rPr>
              <a:t>conference</a:t>
            </a:r>
            <a:r>
              <a:rPr lang="en-US" sz="1200" kern="1200" baseline="0" dirty="0" smtClean="0">
                <a:solidFill>
                  <a:schemeClr val="tx1"/>
                </a:solidFill>
                <a:effectLst/>
                <a:latin typeface="+mn-lt"/>
                <a:ea typeface="+mn-ea"/>
                <a:cs typeface="+mn-cs"/>
              </a:rPr>
              <a:t> in September. </a:t>
            </a: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We believe that every police leader ought to participate in this discussion and</a:t>
            </a:r>
            <a:r>
              <a:rPr lang="en-CA" baseline="0" dirty="0" smtClean="0"/>
              <a:t> just as President Obama noted in a recent speech to Parliament, </a:t>
            </a:r>
            <a:r>
              <a:rPr lang="en-CA" dirty="0" smtClean="0"/>
              <a:t>“… we are at a pivotal moment for our nations and for the globe. </a:t>
            </a:r>
            <a:r>
              <a:rPr lang="en-CA" b="1" dirty="0" smtClean="0"/>
              <a:t>How we respond to the forces of globalization and technological change will determine the durability of an international order that ensures security and prosperity for future generations.</a:t>
            </a:r>
            <a:r>
              <a:rPr lang="en-CA"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2</a:t>
            </a:fld>
            <a:endParaRPr lang="en-CA"/>
          </a:p>
        </p:txBody>
      </p:sp>
    </p:spTree>
    <p:extLst>
      <p:ext uri="{BB962C8B-B14F-4D97-AF65-F5344CB8AC3E}">
        <p14:creationId xmlns:p14="http://schemas.microsoft.com/office/powerpoint/2010/main" val="3994897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were </a:t>
            </a:r>
            <a:r>
              <a:rPr lang="en-US" sz="1200" kern="1200" dirty="0" smtClean="0">
                <a:solidFill>
                  <a:schemeClr val="tx1"/>
                </a:solidFill>
                <a:effectLst/>
                <a:latin typeface="+mn-lt"/>
                <a:ea typeface="+mn-ea"/>
                <a:cs typeface="+mn-cs"/>
              </a:rPr>
              <a:t>assigned an interesting – and challenging – research task: The Board asked us to consider the impacts that globalization was having upon policing in Canada.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21 of us </a:t>
            </a:r>
            <a:r>
              <a:rPr lang="en-US" sz="1200" kern="1200" dirty="0" smtClean="0">
                <a:solidFill>
                  <a:schemeClr val="tx1"/>
                </a:solidFill>
                <a:effectLst/>
                <a:latin typeface="+mn-lt"/>
                <a:ea typeface="+mn-ea"/>
                <a:cs typeface="+mn-cs"/>
              </a:rPr>
              <a:t>met online for the first time in and after three intense residential sessions, continuing online collaboration, and a series of field studies conducted in 14 countries around the world, the team concluded our work in June. Even with the research statement in place, it was clear that the topic was still too broad</a:t>
            </a:r>
            <a:r>
              <a:rPr lang="en-US" sz="1200" kern="1200" baseline="0" dirty="0" smtClean="0">
                <a:solidFill>
                  <a:schemeClr val="tx1"/>
                </a:solidFill>
                <a:effectLst/>
                <a:latin typeface="+mn-lt"/>
                <a:ea typeface="+mn-ea"/>
                <a:cs typeface="+mn-cs"/>
              </a:rPr>
              <a:t> and complex– globalization has tentacles woven through virtually all elements of modern society, and demands a deeper level of understanding.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What we did know was that Canadian police agencies were and are at a critical juncture in time where a series of events are pushing us toward a tipping point. Key among these being: Opening the Police Act in Ontario, world-wide media coverage of events in other countries impacting policing in Canada, calls for service that are not related to crime but rather mental health, gun violence, radicalization as well as social media. The c</a:t>
            </a:r>
            <a:r>
              <a:rPr lang="en-CA" sz="1200" dirty="0" err="1" smtClean="0"/>
              <a:t>ommon</a:t>
            </a:r>
            <a:r>
              <a:rPr lang="en-CA" sz="1200" dirty="0" smtClean="0"/>
              <a:t> denominator woven through all of these tipping</a:t>
            </a:r>
            <a:r>
              <a:rPr lang="en-CA" sz="1200" baseline="0" dirty="0" smtClean="0"/>
              <a:t> points -</a:t>
            </a:r>
            <a:r>
              <a:rPr lang="en-CA" sz="1200" dirty="0" smtClean="0"/>
              <a:t> Globalization. </a:t>
            </a:r>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3</a:t>
            </a:fld>
            <a:endParaRPr lang="en-CA"/>
          </a:p>
        </p:txBody>
      </p:sp>
    </p:spTree>
    <p:extLst>
      <p:ext uri="{BB962C8B-B14F-4D97-AF65-F5344CB8AC3E}">
        <p14:creationId xmlns:p14="http://schemas.microsoft.com/office/powerpoint/2010/main" val="379918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dirty="0" smtClean="0"/>
              <a:t>So, we split into 5 teams</a:t>
            </a:r>
            <a:r>
              <a:rPr lang="en-CA" baseline="0" dirty="0" smtClean="0"/>
              <a:t> and collectively set out of visit 15 countries: Hong Kong, Singapore, Germany, Czech Republic, Netherlands, Austria, Norway, Sweden, Estonia, Rwanda, Tanzania, South Africa, Australia and Samoa. </a:t>
            </a:r>
            <a:endParaRPr lang="en-CA" dirty="0" smtClean="0"/>
          </a:p>
          <a:p>
            <a:pPr lvl="2"/>
            <a:endParaRPr lang="en-CA" sz="18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countries were chosen for a range of reasons:</a:t>
            </a:r>
            <a:r>
              <a:rPr lang="en-US" sz="1200" kern="1200" baseline="0" dirty="0" smtClean="0">
                <a:solidFill>
                  <a:schemeClr val="tx1"/>
                </a:solidFill>
                <a:effectLst/>
                <a:latin typeface="+mn-lt"/>
                <a:ea typeface="+mn-ea"/>
                <a:cs typeface="+mn-cs"/>
              </a:rPr>
              <a:t> high levels of trust in </a:t>
            </a:r>
            <a:r>
              <a:rPr lang="en-US" sz="1200" kern="1200" baseline="0" dirty="0" err="1" smtClean="0">
                <a:solidFill>
                  <a:schemeClr val="tx1"/>
                </a:solidFill>
                <a:effectLst/>
                <a:latin typeface="+mn-lt"/>
                <a:ea typeface="+mn-ea"/>
                <a:cs typeface="+mn-cs"/>
              </a:rPr>
              <a:t>Scandanavia</a:t>
            </a:r>
            <a:r>
              <a:rPr lang="en-US" sz="1200" kern="1200" baseline="0" dirty="0" smtClean="0">
                <a:solidFill>
                  <a:schemeClr val="tx1"/>
                </a:solidFill>
                <a:effectLst/>
                <a:latin typeface="+mn-lt"/>
                <a:ea typeface="+mn-ea"/>
                <a:cs typeface="+mn-cs"/>
              </a:rPr>
              <a:t>, low levels in Africa, world leaders in the globalization index in Asia, </a:t>
            </a:r>
            <a:r>
              <a:rPr lang="en-US" sz="1200" kern="1200" dirty="0" smtClean="0">
                <a:solidFill>
                  <a:schemeClr val="tx1"/>
                </a:solidFill>
                <a:effectLst/>
                <a:latin typeface="+mn-lt"/>
                <a:ea typeface="+mn-ea"/>
                <a:cs typeface="+mn-cs"/>
              </a:rPr>
              <a:t>Estonia, with the world’s most advanced public identity card system. Australia and Samoa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because of the unique approach Australia takes to preserving national security.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the western and eastern European countries collectively reflect unprecedented experience with both human migration and economic globalization.</a:t>
            </a: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the teams were making their way to Rwanda and Tanzania,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authorities cancelled the visas of the team members, and in parallel, Tanzania cancelled all scheduled meetings.  </a:t>
            </a:r>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solidFill>
                  <a:prstClr val="black"/>
                </a:solidFill>
                <a:latin typeface="Calibri"/>
              </a:rPr>
              <a:pPr/>
              <a:t>4</a:t>
            </a:fld>
            <a:endParaRPr lang="en-CA">
              <a:solidFill>
                <a:prstClr val="black"/>
              </a:solidFill>
              <a:latin typeface="Calibri"/>
            </a:endParaRPr>
          </a:p>
        </p:txBody>
      </p:sp>
    </p:spTree>
    <p:extLst>
      <p:ext uri="{BB962C8B-B14F-4D97-AF65-F5344CB8AC3E}">
        <p14:creationId xmlns:p14="http://schemas.microsoft.com/office/powerpoint/2010/main" val="246134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The most patient</a:t>
            </a:r>
            <a:r>
              <a:rPr lang="en-CA" sz="1200" baseline="0" dirty="0" smtClean="0"/>
              <a:t> traveler award goes to </a:t>
            </a:r>
            <a:r>
              <a:rPr lang="en-CA" sz="1200" dirty="0" smtClean="0"/>
              <a:t>David Schneider from the Edmonton Police Service who experienced 13 flights in 64 hours, all in the same suit.</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smtClean="0"/>
              <a:t>Despite the setbacks, we grew our understanding</a:t>
            </a:r>
            <a:r>
              <a:rPr lang="en-CA" b="0" baseline="0" dirty="0" smtClean="0"/>
              <a:t> of globalization through this </a:t>
            </a:r>
            <a:r>
              <a:rPr lang="en-CA" sz="1200" b="0" dirty="0" smtClean="0"/>
              <a:t>international comparative study and have</a:t>
            </a:r>
            <a:r>
              <a:rPr lang="en-CA" sz="1200" b="0" baseline="0" dirty="0" smtClean="0"/>
              <a:t> set out t</a:t>
            </a:r>
            <a:r>
              <a:rPr lang="en-CA" sz="1200" b="0" dirty="0" smtClean="0"/>
              <a:t>he necessary actions Canadian police leaders must take to ensure public safety, sustain confidence and build trust in policing for a changing Canadian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smtClean="0"/>
          </a:p>
          <a:p>
            <a:r>
              <a:rPr lang="en-CA" baseline="0" dirty="0" smtClean="0"/>
              <a:t>For more on this, I turn the mic over to </a:t>
            </a:r>
            <a:r>
              <a:rPr lang="en-US" sz="1200" kern="1200" baseline="0" dirty="0" smtClean="0">
                <a:solidFill>
                  <a:schemeClr val="tx1"/>
                </a:solidFill>
                <a:effectLst/>
                <a:latin typeface="+mn-lt"/>
                <a:ea typeface="+mn-ea"/>
                <a:cs typeface="+mn-cs"/>
              </a:rPr>
              <a:t>Mike.</a:t>
            </a:r>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solidFill>
                  <a:prstClr val="black"/>
                </a:solidFill>
                <a:latin typeface="Calibri"/>
              </a:rPr>
              <a:pPr/>
              <a:t>5</a:t>
            </a:fld>
            <a:endParaRPr lang="en-CA">
              <a:solidFill>
                <a:prstClr val="black"/>
              </a:solidFill>
              <a:latin typeface="Calibri"/>
            </a:endParaRPr>
          </a:p>
        </p:txBody>
      </p:sp>
    </p:spTree>
    <p:extLst>
      <p:ext uri="{BB962C8B-B14F-4D97-AF65-F5344CB8AC3E}">
        <p14:creationId xmlns:p14="http://schemas.microsoft.com/office/powerpoint/2010/main" val="523333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Mike</a:t>
            </a:r>
          </a:p>
          <a:p>
            <a:r>
              <a:rPr lang="en-CA" sz="1200" kern="1200" dirty="0" smtClean="0">
                <a:solidFill>
                  <a:schemeClr val="tx1"/>
                </a:solidFill>
                <a:effectLst/>
                <a:latin typeface="+mn-lt"/>
                <a:ea typeface="+mn-ea"/>
                <a:cs typeface="+mn-cs"/>
              </a:rPr>
              <a:t>Thank you Sharolyn - It was not until the sub-teams had returned to Canada and research findings were compiled that a series of ‘tipping points” began to emerge.  Research teams observed police agencies taking very different approaches in their respective countries and we all then made an effort to explore these differences.  Why, for example, was policing in Sweden was so different from policing in Hong Kong?  How could a fundamentally similar public service like policing operate in such different fashions and achieve such different outcomes in different corners of the earth?  It became clear that a series of choices had been made, deliberately or involuntarily, which in each case, served to move the policing agency in one direction or another along a sliding scale of possible behaviours, policy positions and operational practices, with diverse resulting outcomes.  These choices and the corresponding variations in direction could not be viewed as necessarily being “better” or “worse” than each other.  The decisions simply put each police agency on trajectories that led towards significantly different operating models, different outcomes, and most notably, differing consequences with regard to public trust and confidence.</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Through the synthesis phase of the research, twenty different decision points, or polarities were discovered, evident to some varying degrees in every country studied.  Global 2016 looks forward to further discussion of this framework of polarities with the CACP Research Foundation and other interested academic bodies. </a:t>
            </a:r>
          </a:p>
          <a:p>
            <a:r>
              <a:rPr lang="en-CA" sz="1200" kern="1200" dirty="0" smtClean="0">
                <a:solidFill>
                  <a:schemeClr val="tx1"/>
                </a:solidFill>
                <a:effectLst/>
                <a:latin typeface="+mn-lt"/>
                <a:ea typeface="+mn-ea"/>
                <a:cs typeface="+mn-cs"/>
              </a:rPr>
              <a:t>The team believes further analysis may refine the underlying concepts, and further research may bring powerful insights into the changing relationships among Canadian citizens, communities, their police, and other state authorities.  For initial application and further testing of these concepts, the full list was distilled down to the five most significant polarities, or those deemed by Global 2016 to be most accessible and currently relevant in Canada: </a:t>
            </a:r>
          </a:p>
          <a:p>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State security vs. human security</a:t>
            </a:r>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Warrior mindset  vs. guardian mindset</a:t>
            </a:r>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Prosecuting offenders vs. reducing victimization and supporting victims</a:t>
            </a:r>
            <a:endParaRPr lang="en-CA"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Tolerance to violence vs. intolerance to violence</a:t>
            </a:r>
            <a:endParaRPr lang="en-CA"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Open policing system vs. closed policing system</a:t>
            </a:r>
          </a:p>
          <a:p>
            <a:pPr lvl="0"/>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polarities show considerable promise and may ultimately lead to an effective diagnostic tool for assessing any police organization’s tendencies and overall directions, and moreover, the alignment and impacts of its choices vis a vis the aspirations of the community they serve.  The polarities alone do not point the way toward immediate action.   However, the insights they generated led the group to an even more significant and practical set of observations and conclusions.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2D674D-A99D-43FA-B5C5-2843D1F3D22B}" type="slidenum">
              <a:rPr lang="en-CA" smtClean="0"/>
              <a:t>6</a:t>
            </a:fld>
            <a:endParaRPr lang="en-CA"/>
          </a:p>
        </p:txBody>
      </p:sp>
    </p:spTree>
    <p:extLst>
      <p:ext uri="{BB962C8B-B14F-4D97-AF65-F5344CB8AC3E}">
        <p14:creationId xmlns:p14="http://schemas.microsoft.com/office/powerpoint/2010/main" val="3743086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600" dirty="0" smtClean="0"/>
              <a:t>Francois</a:t>
            </a:r>
          </a:p>
          <a:p>
            <a:endParaRPr lang="en-US" sz="1600" dirty="0" smtClean="0"/>
          </a:p>
          <a:p>
            <a:r>
              <a:rPr lang="en-US" sz="1600" dirty="0" smtClean="0"/>
              <a:t>Merci Mike,</a:t>
            </a:r>
          </a:p>
          <a:p>
            <a:endParaRPr lang="en-US" sz="1600" dirty="0" smtClean="0"/>
          </a:p>
          <a:p>
            <a:r>
              <a:rPr lang="en-US" sz="1600" dirty="0" smtClean="0"/>
              <a:t>Good morning everyone. </a:t>
            </a:r>
          </a:p>
          <a:p>
            <a:endParaRPr lang="en-US" sz="1600" dirty="0" smtClean="0"/>
          </a:p>
          <a:p>
            <a:r>
              <a:rPr lang="en-US" sz="1600" dirty="0" smtClean="0"/>
              <a:t>I just want to let you know that my part of the presentation will be in both official languages, French and English.</a:t>
            </a:r>
          </a:p>
          <a:p>
            <a:endParaRPr lang="en-US" sz="1600" dirty="0" smtClean="0"/>
          </a:p>
          <a:p>
            <a:r>
              <a:rPr lang="en-US" sz="1600" dirty="0" smtClean="0"/>
              <a:t>A s</a:t>
            </a:r>
            <a:r>
              <a:rPr lang="en-US" sz="1600" b="1" u="sng" dirty="0" smtClean="0"/>
              <a:t>a</a:t>
            </a:r>
            <a:r>
              <a:rPr lang="en-US" sz="1600" dirty="0" smtClean="0"/>
              <a:t>mple of over 100 Canadian police leader</a:t>
            </a:r>
            <a:r>
              <a:rPr lang="en-US" sz="1600" b="1" dirty="0" smtClean="0"/>
              <a:t>s</a:t>
            </a:r>
            <a:r>
              <a:rPr lang="en-US" sz="1600" dirty="0" smtClean="0"/>
              <a:t> were survey</a:t>
            </a:r>
            <a:r>
              <a:rPr lang="en-US" sz="1600" b="1" dirty="0" smtClean="0"/>
              <a:t>ed</a:t>
            </a:r>
            <a:r>
              <a:rPr lang="en-US" sz="1600" dirty="0" smtClean="0"/>
              <a:t>, wit</a:t>
            </a:r>
            <a:r>
              <a:rPr lang="en-US" sz="1600" b="1" dirty="0" smtClean="0"/>
              <a:t>h</a:t>
            </a:r>
            <a:r>
              <a:rPr lang="en-US" sz="1600" dirty="0" smtClean="0"/>
              <a:t> a view to gaining their perspectives, on a select</a:t>
            </a:r>
            <a:r>
              <a:rPr lang="en-US" sz="1600" b="1" dirty="0" smtClean="0"/>
              <a:t>ed</a:t>
            </a:r>
            <a:r>
              <a:rPr lang="en-US" sz="1600" dirty="0" smtClean="0"/>
              <a:t> number of the </a:t>
            </a:r>
            <a:r>
              <a:rPr lang="en-US" sz="1600" b="1" dirty="0" err="1" smtClean="0"/>
              <a:t>èv</a:t>
            </a:r>
            <a:r>
              <a:rPr lang="en-US" sz="1600" dirty="0" err="1" smtClean="0"/>
              <a:t>ident</a:t>
            </a:r>
            <a:r>
              <a:rPr lang="en-US" sz="1600" dirty="0" smtClean="0"/>
              <a:t> polarit</a:t>
            </a:r>
            <a:r>
              <a:rPr lang="en-US" sz="1600" b="1" dirty="0" smtClean="0"/>
              <a:t>ies</a:t>
            </a:r>
            <a:r>
              <a:rPr lang="en-US" sz="1600" dirty="0" smtClean="0"/>
              <a:t>, that Global 2016 </a:t>
            </a:r>
            <a:r>
              <a:rPr lang="en-US" sz="1600" b="1" dirty="0" smtClean="0"/>
              <a:t>Id</a:t>
            </a:r>
            <a:r>
              <a:rPr lang="en-US" sz="1600" dirty="0" smtClean="0"/>
              <a:t>entifi</a:t>
            </a:r>
            <a:r>
              <a:rPr lang="en-US" sz="1600" b="1" dirty="0" smtClean="0"/>
              <a:t>ed</a:t>
            </a:r>
            <a:r>
              <a:rPr lang="en-US" sz="1600" dirty="0" smtClean="0"/>
              <a:t> in it</a:t>
            </a:r>
            <a:r>
              <a:rPr lang="en-US" sz="1600" b="1" dirty="0" smtClean="0"/>
              <a:t>s</a:t>
            </a:r>
            <a:r>
              <a:rPr lang="en-US" sz="1600" dirty="0" smtClean="0"/>
              <a:t> field stud</a:t>
            </a:r>
            <a:r>
              <a:rPr lang="en-US" sz="1600" b="1" dirty="0" smtClean="0"/>
              <a:t>ies</a:t>
            </a:r>
            <a:r>
              <a:rPr lang="en-US" sz="1600" dirty="0" smtClean="0"/>
              <a:t> and, subsequent </a:t>
            </a:r>
            <a:r>
              <a:rPr lang="en-US" sz="1600" dirty="0" err="1" smtClean="0"/>
              <a:t>synth</a:t>
            </a:r>
            <a:r>
              <a:rPr lang="en-US" sz="1600" b="1" dirty="0" err="1" smtClean="0"/>
              <a:t>ee</a:t>
            </a:r>
            <a:r>
              <a:rPr lang="en-US" sz="1600" dirty="0" err="1" smtClean="0"/>
              <a:t>sis</a:t>
            </a:r>
            <a:r>
              <a:rPr lang="en-US" sz="1600" dirty="0" smtClean="0"/>
              <a:t> process. The following slide</a:t>
            </a:r>
            <a:r>
              <a:rPr lang="en-US" sz="1600" b="1" dirty="0" smtClean="0"/>
              <a:t>s</a:t>
            </a:r>
            <a:r>
              <a:rPr lang="en-US" sz="1600" dirty="0" smtClean="0"/>
              <a:t> demonstrate the degree to which, </a:t>
            </a:r>
            <a:r>
              <a:rPr lang="en-US" sz="1600" dirty="0" err="1" smtClean="0"/>
              <a:t>global</a:t>
            </a:r>
            <a:r>
              <a:rPr lang="en-US" sz="1600" b="1" dirty="0" err="1" smtClean="0"/>
              <a:t>I</a:t>
            </a:r>
            <a:r>
              <a:rPr lang="en-US" sz="1600" dirty="0" err="1" smtClean="0"/>
              <a:t>zation</a:t>
            </a:r>
            <a:r>
              <a:rPr lang="en-US" sz="1600" dirty="0" smtClean="0"/>
              <a:t> factors, might be affecting public trust and </a:t>
            </a:r>
            <a:r>
              <a:rPr lang="en-US" sz="1600" dirty="0" err="1" smtClean="0"/>
              <a:t>c</a:t>
            </a:r>
            <a:r>
              <a:rPr lang="en-US" sz="1600" b="1" dirty="0" err="1" smtClean="0"/>
              <a:t>ô</a:t>
            </a:r>
            <a:r>
              <a:rPr lang="en-US" sz="1600" dirty="0" err="1" smtClean="0"/>
              <a:t>nfidence</a:t>
            </a:r>
            <a:r>
              <a:rPr lang="en-US" sz="1600" dirty="0" smtClean="0"/>
              <a:t> in Canadian policing. Some </a:t>
            </a:r>
            <a:r>
              <a:rPr lang="en-US" sz="1600" b="1" dirty="0" smtClean="0"/>
              <a:t>I</a:t>
            </a:r>
            <a:r>
              <a:rPr lang="en-US" sz="1600" dirty="0" smtClean="0"/>
              <a:t>tem</a:t>
            </a:r>
            <a:r>
              <a:rPr lang="en-US" sz="1600" b="1" dirty="0" smtClean="0"/>
              <a:t>s</a:t>
            </a:r>
            <a:r>
              <a:rPr lang="en-US" sz="1600" dirty="0" smtClean="0"/>
              <a:t> refle</a:t>
            </a:r>
            <a:r>
              <a:rPr lang="en-US" sz="1600" b="1" dirty="0" smtClean="0"/>
              <a:t>ct</a:t>
            </a:r>
            <a:r>
              <a:rPr lang="en-US" sz="1600" dirty="0" smtClean="0"/>
              <a:t> a cluster of agreement, around an average position.  Most reflect a fairly wide distribution, tending towards the poles.  But</a:t>
            </a:r>
            <a:r>
              <a:rPr lang="en-US" sz="1600" b="1" dirty="0" smtClean="0"/>
              <a:t>,</a:t>
            </a:r>
            <a:r>
              <a:rPr lang="en-US" sz="1600" dirty="0" smtClean="0"/>
              <a:t> each beg</a:t>
            </a:r>
            <a:r>
              <a:rPr lang="en-US" sz="1600" b="1" dirty="0" smtClean="0"/>
              <a:t>s</a:t>
            </a:r>
            <a:r>
              <a:rPr lang="en-US" sz="1600" dirty="0" smtClean="0"/>
              <a:t> the question</a:t>
            </a:r>
            <a:r>
              <a:rPr lang="en-US" sz="1600" b="1" dirty="0" smtClean="0"/>
              <a:t>s</a:t>
            </a:r>
            <a:r>
              <a:rPr lang="en-US" sz="1600" dirty="0" smtClean="0"/>
              <a:t>: “Where do Canadian</a:t>
            </a:r>
            <a:r>
              <a:rPr lang="en-US" sz="1600" b="1" dirty="0" smtClean="0"/>
              <a:t>s</a:t>
            </a:r>
            <a:r>
              <a:rPr lang="en-US" sz="1600" dirty="0" smtClean="0"/>
              <a:t> think we are?” </a:t>
            </a:r>
            <a:r>
              <a:rPr lang="en-US" sz="1600" b="1" dirty="0" smtClean="0"/>
              <a:t>and</a:t>
            </a:r>
            <a:r>
              <a:rPr lang="en-US" sz="1600" dirty="0" smtClean="0"/>
              <a:t> “Where do Canadian</a:t>
            </a:r>
            <a:r>
              <a:rPr lang="en-US" sz="1600" b="1" dirty="0" smtClean="0"/>
              <a:t>s</a:t>
            </a:r>
            <a:r>
              <a:rPr lang="en-US" sz="1600" dirty="0" smtClean="0"/>
              <a:t> </a:t>
            </a:r>
            <a:r>
              <a:rPr lang="en-US" sz="1600" b="1" dirty="0" smtClean="0"/>
              <a:t>want us</a:t>
            </a:r>
            <a:r>
              <a:rPr lang="en-US" sz="1600" dirty="0" smtClean="0"/>
              <a:t> to be?”.</a:t>
            </a:r>
          </a:p>
          <a:p>
            <a:endParaRPr lang="en-US" sz="1600" dirty="0" smtClean="0"/>
          </a:p>
          <a:p>
            <a:r>
              <a:rPr lang="en-US" sz="1600" dirty="0" smtClean="0"/>
              <a:t>Let’s have a look at</a:t>
            </a:r>
            <a:r>
              <a:rPr lang="en-US" sz="1600" baseline="0" dirty="0" smtClean="0"/>
              <a:t> the </a:t>
            </a:r>
            <a:r>
              <a:rPr lang="en-US" sz="1600" b="1" baseline="0" dirty="0" smtClean="0"/>
              <a:t>6 questions of the survey</a:t>
            </a:r>
            <a:r>
              <a:rPr lang="en-US" sz="1600" baseline="0" dirty="0" smtClean="0"/>
              <a:t>!</a:t>
            </a:r>
            <a:endParaRPr lang="en-US" sz="1600" dirty="0" smtClean="0"/>
          </a:p>
          <a:p>
            <a:endParaRPr lang="fr-CA" sz="1600" dirty="0"/>
          </a:p>
        </p:txBody>
      </p:sp>
      <p:sp>
        <p:nvSpPr>
          <p:cNvPr id="4" name="Espace réservé du numéro de diapositive 3"/>
          <p:cNvSpPr>
            <a:spLocks noGrp="1"/>
          </p:cNvSpPr>
          <p:nvPr>
            <p:ph type="sldNum" sz="quarter" idx="10"/>
          </p:nvPr>
        </p:nvSpPr>
        <p:spPr/>
        <p:txBody>
          <a:bodyPr/>
          <a:lstStyle/>
          <a:p>
            <a:fld id="{482D674D-A99D-43FA-B5C5-2843D1F3D22B}" type="slidenum">
              <a:rPr lang="en-CA" smtClean="0"/>
              <a:t>7</a:t>
            </a:fld>
            <a:endParaRPr lang="en-CA"/>
          </a:p>
        </p:txBody>
      </p:sp>
    </p:spTree>
    <p:extLst>
      <p:ext uri="{BB962C8B-B14F-4D97-AF65-F5344CB8AC3E}">
        <p14:creationId xmlns:p14="http://schemas.microsoft.com/office/powerpoint/2010/main" val="1448389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8</a:t>
            </a:fld>
            <a:endParaRPr lang="en-CA"/>
          </a:p>
        </p:txBody>
      </p:sp>
    </p:spTree>
    <p:extLst>
      <p:ext uri="{BB962C8B-B14F-4D97-AF65-F5344CB8AC3E}">
        <p14:creationId xmlns:p14="http://schemas.microsoft.com/office/powerpoint/2010/main" val="221184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err="1" smtClean="0"/>
              <a:t>Global</a:t>
            </a:r>
            <a:r>
              <a:rPr lang="en-CA" b="1" dirty="0" err="1" smtClean="0"/>
              <a:t>I</a:t>
            </a:r>
            <a:r>
              <a:rPr lang="en-CA" b="0" dirty="0" err="1" smtClean="0"/>
              <a:t>zation</a:t>
            </a:r>
            <a:r>
              <a:rPr lang="en-CA" dirty="0" smtClean="0"/>
              <a:t> is about complexity and </a:t>
            </a:r>
            <a:r>
              <a:rPr lang="en-CA" b="1" u="sng" dirty="0" err="1" smtClean="0"/>
              <a:t>côn</a:t>
            </a:r>
            <a:r>
              <a:rPr lang="en-CA" dirty="0" err="1" smtClean="0"/>
              <a:t>tradiction</a:t>
            </a:r>
            <a:r>
              <a:rPr lang="en-CA" dirty="0" smtClean="0"/>
              <a:t>. </a:t>
            </a:r>
            <a:endParaRPr lang="en-CA" baseline="0" dirty="0" smtClean="0"/>
          </a:p>
          <a:p>
            <a:endParaRPr lang="en-CA" baseline="0" dirty="0" smtClean="0"/>
          </a:p>
          <a:p>
            <a:r>
              <a:rPr lang="en-CA" baseline="0" dirty="0" smtClean="0"/>
              <a:t>Where would you put Canada? Where would you put your agency? Where would the community put your </a:t>
            </a:r>
            <a:r>
              <a:rPr lang="en-CA" baseline="0" dirty="0" err="1" smtClean="0"/>
              <a:t>organ</a:t>
            </a:r>
            <a:r>
              <a:rPr lang="en-CA" b="1" baseline="0" dirty="0" err="1" smtClean="0"/>
              <a:t>I</a:t>
            </a:r>
            <a:r>
              <a:rPr lang="en-CA" baseline="0" dirty="0" err="1" smtClean="0"/>
              <a:t>zation</a:t>
            </a:r>
            <a:r>
              <a:rPr lang="en-CA" baseline="0" dirty="0" smtClean="0"/>
              <a:t>? What did you use to inform your choice?</a:t>
            </a:r>
          </a:p>
          <a:p>
            <a:endParaRPr lang="en-CA" baseline="0" dirty="0" smtClean="0"/>
          </a:p>
          <a:p>
            <a:r>
              <a:rPr lang="en-CA" dirty="0" smtClean="0"/>
              <a:t>There is no right</a:t>
            </a:r>
            <a:r>
              <a:rPr lang="en-CA" baseline="0" dirty="0" smtClean="0"/>
              <a:t> or wrong place to be, ra</a:t>
            </a:r>
            <a:r>
              <a:rPr lang="en-CA" b="1" baseline="0" dirty="0" smtClean="0"/>
              <a:t>th</a:t>
            </a:r>
            <a:r>
              <a:rPr lang="en-CA" baseline="0" dirty="0" smtClean="0"/>
              <a:t>er there are consequence</a:t>
            </a:r>
            <a:r>
              <a:rPr lang="en-CA" b="1" baseline="0" dirty="0" smtClean="0"/>
              <a:t>s</a:t>
            </a:r>
            <a:r>
              <a:rPr lang="en-CA" baseline="0" dirty="0" smtClean="0"/>
              <a:t> to be</a:t>
            </a:r>
            <a:r>
              <a:rPr lang="en-CA" b="1" baseline="0" dirty="0" smtClean="0"/>
              <a:t>ing</a:t>
            </a:r>
            <a:r>
              <a:rPr lang="en-CA" baseline="0" dirty="0" smtClean="0"/>
              <a:t> where you are. You bo</a:t>
            </a:r>
            <a:r>
              <a:rPr lang="en-CA" b="1" baseline="0" dirty="0" smtClean="0"/>
              <a:t>th</a:t>
            </a:r>
            <a:r>
              <a:rPr lang="en-CA" baseline="0" dirty="0" smtClean="0"/>
              <a:t> gain</a:t>
            </a:r>
            <a:r>
              <a:rPr lang="en-CA" b="1" baseline="0" dirty="0" smtClean="0"/>
              <a:t>ed,</a:t>
            </a:r>
            <a:r>
              <a:rPr lang="en-CA" baseline="0" dirty="0" smtClean="0"/>
              <a:t> and </a:t>
            </a:r>
            <a:r>
              <a:rPr lang="en-CA" b="1" baseline="0" dirty="0" smtClean="0"/>
              <a:t>h</a:t>
            </a:r>
            <a:r>
              <a:rPr lang="en-CA" baseline="0" dirty="0" smtClean="0"/>
              <a:t>ad to give something up, to be where you are. We subjectively placed some of the countries visited on the spectrum to gage a </a:t>
            </a:r>
            <a:r>
              <a:rPr lang="en-CA" baseline="0" dirty="0" err="1" smtClean="0"/>
              <a:t>compari</a:t>
            </a:r>
            <a:r>
              <a:rPr lang="en-CA" b="1" baseline="0" dirty="0" err="1" smtClean="0"/>
              <a:t>ss</a:t>
            </a:r>
            <a:r>
              <a:rPr lang="en-CA" baseline="0" dirty="0" err="1" smtClean="0"/>
              <a:t>on</a:t>
            </a:r>
            <a:r>
              <a:rPr lang="en-CA" baseline="0" dirty="0" smtClean="0"/>
              <a:t> on where Canada’s perspective is in the eyes of Canadian police leaders. </a:t>
            </a:r>
          </a:p>
          <a:p>
            <a:endParaRPr lang="en-CA" baseline="0" dirty="0" smtClean="0"/>
          </a:p>
          <a:p>
            <a:r>
              <a:rPr lang="en-CA" b="1" u="sng" baseline="0" dirty="0" err="1" smtClean="0"/>
              <a:t>Clic</a:t>
            </a:r>
            <a:endParaRPr lang="en-CA" b="1" u="sng" baseline="0" dirty="0" smtClean="0"/>
          </a:p>
          <a:p>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 you can see on this slide, most police leaders that were surveyed were thinking that Canada is an open police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Let’s have a look at </a:t>
            </a:r>
            <a:r>
              <a:rPr lang="en-US" b="1" dirty="0" smtClean="0"/>
              <a:t>question number 2.</a:t>
            </a:r>
            <a:endParaRPr lang="en-CA" b="1"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9</a:t>
            </a:fld>
            <a:endParaRPr lang="en-CA"/>
          </a:p>
        </p:txBody>
      </p:sp>
    </p:spTree>
    <p:extLst>
      <p:ext uri="{BB962C8B-B14F-4D97-AF65-F5344CB8AC3E}">
        <p14:creationId xmlns:p14="http://schemas.microsoft.com/office/powerpoint/2010/main" val="4068756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 said that Globalization is about complexity and </a:t>
            </a:r>
            <a:r>
              <a:rPr lang="en-US" b="1" dirty="0" smtClean="0"/>
              <a:t>con</a:t>
            </a:r>
            <a:r>
              <a:rPr lang="en-US" dirty="0" smtClean="0"/>
              <a:t>tradiction, this is what I meant.</a:t>
            </a:r>
          </a:p>
          <a:p>
            <a:endParaRPr lang="en-US" dirty="0" smtClean="0"/>
          </a:p>
          <a:p>
            <a:r>
              <a:rPr lang="en-US" b="1" dirty="0" err="1" smtClean="0"/>
              <a:t>Clic</a:t>
            </a:r>
            <a:r>
              <a:rPr lang="en-US" b="1" dirty="0" smtClean="0"/>
              <a:t> :</a:t>
            </a:r>
          </a:p>
          <a:p>
            <a:endParaRPr lang="en-US" dirty="0" smtClean="0"/>
          </a:p>
          <a:p>
            <a:r>
              <a:rPr lang="en-US" dirty="0" smtClean="0"/>
              <a:t>You can see now that Canada his slightly on the tolerance side. But this is not what we should pay attention to. Have a look to </a:t>
            </a:r>
            <a:r>
              <a:rPr lang="en-US" u="sng" dirty="0" smtClean="0"/>
              <a:t>the distribution of Canadian police leaders’ responses</a:t>
            </a:r>
            <a:r>
              <a:rPr lang="en-US" dirty="0" smtClean="0"/>
              <a:t>; you will see that </a:t>
            </a:r>
            <a:r>
              <a:rPr lang="en-US" b="1" dirty="0" smtClean="0"/>
              <a:t>our</a:t>
            </a:r>
            <a:r>
              <a:rPr lang="en-US" dirty="0" smtClean="0"/>
              <a:t> vision is much diversified on that topic. </a:t>
            </a:r>
          </a:p>
          <a:p>
            <a:endParaRPr lang="en-US" dirty="0" smtClean="0"/>
          </a:p>
          <a:p>
            <a:r>
              <a:rPr lang="en-US" dirty="0" smtClean="0"/>
              <a:t>In my opinion, I don’t think that any of my family members were ever directly exposed to violence. However, in certain places on this planet, someone is asking exactly the same question but the other way around.  Are there any of my family members that were NOT exposed to violence? This is a comment I heard</a:t>
            </a:r>
            <a:r>
              <a:rPr lang="en-US" baseline="0" dirty="0" smtClean="0"/>
              <a:t> when I was in South-Africa.</a:t>
            </a:r>
            <a:endParaRPr lang="en-US" dirty="0" smtClean="0"/>
          </a:p>
          <a:p>
            <a:endParaRPr lang="en-US" dirty="0" smtClean="0"/>
          </a:p>
          <a:p>
            <a:r>
              <a:rPr lang="en-US" dirty="0" smtClean="0"/>
              <a:t>In that perspective, the normality cannot be defined the same way at all.</a:t>
            </a:r>
          </a:p>
          <a:p>
            <a:endParaRPr lang="en-CA" dirty="0" smtClean="0"/>
          </a:p>
          <a:p>
            <a:r>
              <a:rPr lang="en-CA" dirty="0" smtClean="0"/>
              <a:t>Let’s have a look at </a:t>
            </a:r>
            <a:r>
              <a:rPr lang="en-CA" b="1" dirty="0" smtClean="0"/>
              <a:t>question number 3. </a:t>
            </a:r>
            <a:r>
              <a:rPr lang="en-CA" b="1" dirty="0" err="1" smtClean="0"/>
              <a:t>THHre</a:t>
            </a:r>
            <a:endParaRPr lang="en-CA" b="1"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11</a:t>
            </a:fld>
            <a:endParaRPr lang="en-CA"/>
          </a:p>
        </p:txBody>
      </p:sp>
    </p:spTree>
    <p:extLst>
      <p:ext uri="{BB962C8B-B14F-4D97-AF65-F5344CB8AC3E}">
        <p14:creationId xmlns:p14="http://schemas.microsoft.com/office/powerpoint/2010/main" val="2066743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b="1" dirty="0" smtClean="0"/>
              <a:t>English</a:t>
            </a:r>
            <a:r>
              <a:rPr lang="en-US" dirty="0" smtClean="0"/>
              <a:t>: Where do you see the priorities of your police service in regards to serving the needs of the system vs. reducing victimization?</a:t>
            </a:r>
          </a:p>
          <a:p>
            <a:endParaRPr lang="fr-CA" dirty="0" smtClean="0"/>
          </a:p>
          <a:p>
            <a:r>
              <a:rPr lang="fr-CA" b="1" dirty="0" smtClean="0"/>
              <a:t>French no 2</a:t>
            </a:r>
            <a:r>
              <a:rPr lang="fr-CA" dirty="0" smtClean="0"/>
              <a:t>: Est-ce que vous diriez que les efforts de votre service de police sont d’avantage utilisé</a:t>
            </a:r>
            <a:r>
              <a:rPr lang="fr-CA" baseline="0" dirty="0" smtClean="0"/>
              <a:t> dans le but de nourrir le système ou il vise d’avantage à réduire la victimisation?</a:t>
            </a:r>
          </a:p>
          <a:p>
            <a:endParaRPr lang="fr-CA" baseline="0" dirty="0" smtClean="0"/>
          </a:p>
          <a:p>
            <a:endParaRPr lang="fr-CA" dirty="0"/>
          </a:p>
        </p:txBody>
      </p:sp>
      <p:sp>
        <p:nvSpPr>
          <p:cNvPr id="4" name="Espace réservé du numéro de diapositive 3"/>
          <p:cNvSpPr>
            <a:spLocks noGrp="1"/>
          </p:cNvSpPr>
          <p:nvPr>
            <p:ph type="sldNum" sz="quarter" idx="10"/>
          </p:nvPr>
        </p:nvSpPr>
        <p:spPr/>
        <p:txBody>
          <a:bodyPr/>
          <a:lstStyle/>
          <a:p>
            <a:fld id="{482D674D-A99D-43FA-B5C5-2843D1F3D22B}" type="slidenum">
              <a:rPr lang="en-CA" smtClean="0"/>
              <a:t>12</a:t>
            </a:fld>
            <a:endParaRPr lang="en-CA"/>
          </a:p>
        </p:txBody>
      </p:sp>
    </p:spTree>
    <p:extLst>
      <p:ext uri="{BB962C8B-B14F-4D97-AF65-F5344CB8AC3E}">
        <p14:creationId xmlns:p14="http://schemas.microsoft.com/office/powerpoint/2010/main" val="939876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À quel endroit pensez-vous que les résultats du sondage ont placé le Canada sur cette échelle? À quel endroit placeriez vous votre propre organisation?</a:t>
            </a:r>
            <a:endParaRPr lang="fr-CA" baseline="0" dirty="0" smtClean="0"/>
          </a:p>
          <a:p>
            <a:endParaRPr lang="fr-CA" baseline="0" dirty="0" smtClean="0"/>
          </a:p>
          <a:p>
            <a:r>
              <a:rPr lang="fr-CA" b="1" baseline="0" dirty="0" smtClean="0"/>
              <a:t>Clic:</a:t>
            </a:r>
          </a:p>
          <a:p>
            <a:endParaRPr lang="fr-CA" b="0" baseline="0" dirty="0" smtClean="0"/>
          </a:p>
          <a:p>
            <a:r>
              <a:rPr lang="fr-CA" b="0" dirty="0" smtClean="0"/>
              <a:t>Encore une fois,</a:t>
            </a:r>
            <a:r>
              <a:rPr lang="fr-CA" b="0" baseline="0" dirty="0" smtClean="0"/>
              <a:t> nous pouvons constater que les leaders de nos organisations policières du pays sont partagés entre ces deux pôles. </a:t>
            </a:r>
          </a:p>
          <a:p>
            <a:endParaRPr lang="fr-CA" b="0" baseline="0" dirty="0" smtClean="0"/>
          </a:p>
          <a:p>
            <a:r>
              <a:rPr lang="fr-CA" b="0" baseline="0" dirty="0" smtClean="0"/>
              <a:t>Peut-être diriez-vous que l’équilibre entre ses deux extrême est l’endroit idéal pour une organisation policière de se trouver?</a:t>
            </a:r>
          </a:p>
          <a:p>
            <a:endParaRPr lang="fr-CA" b="0" baseline="0" dirty="0" smtClean="0"/>
          </a:p>
          <a:p>
            <a:r>
              <a:rPr lang="fr-CA" b="0" baseline="0" dirty="0" smtClean="0"/>
              <a:t>Ce que je pourrais vous répondre est ceci :</a:t>
            </a:r>
          </a:p>
          <a:p>
            <a:endParaRPr lang="fr-CA" b="0" baseline="0" dirty="0" smtClean="0"/>
          </a:p>
          <a:p>
            <a:r>
              <a:rPr lang="fr-CA" b="0" baseline="0" dirty="0" smtClean="0">
                <a:solidFill>
                  <a:srgbClr val="FF0000"/>
                </a:solidFill>
              </a:rPr>
              <a:t>Dans le cadre du « Global </a:t>
            </a:r>
            <a:r>
              <a:rPr lang="fr-CA" b="0" baseline="0" dirty="0" err="1" smtClean="0">
                <a:solidFill>
                  <a:srgbClr val="FF0000"/>
                </a:solidFill>
              </a:rPr>
              <a:t>studies</a:t>
            </a:r>
            <a:r>
              <a:rPr lang="fr-CA" b="0" baseline="0" dirty="0" smtClean="0">
                <a:solidFill>
                  <a:srgbClr val="FF0000"/>
                </a:solidFill>
              </a:rPr>
              <a:t> 2016 », il va de soit que plusieurs observations ont capté l’attention de notre groupe de chercheurs. Parmi l’une d’elle,  se trouve l’orientation que certaines </a:t>
            </a:r>
            <a:r>
              <a:rPr lang="fr-CA" b="0" baseline="0" dirty="0" smtClean="0"/>
              <a:t>organisations policières ont prise à ce qui à trait à tout le volet de la victimisation. Ces dernières ont déployé des efforts important</a:t>
            </a:r>
            <a:r>
              <a:rPr lang="fr-CA" sz="1200" kern="1200" dirty="0" smtClean="0">
                <a:solidFill>
                  <a:schemeClr val="tx1"/>
                </a:solidFill>
                <a:effectLst/>
                <a:latin typeface="+mn-lt"/>
                <a:ea typeface="+mn-ea"/>
                <a:cs typeface="+mn-cs"/>
              </a:rPr>
              <a:t> en sécurité communautaire afin de voir une réduction réelle de la victimisation. D’ailleurs, notre</a:t>
            </a:r>
            <a:r>
              <a:rPr lang="fr-CA" b="0" baseline="0" dirty="0" smtClean="0"/>
              <a:t> équipe qui s’est rendue au Tribunal pénal International de La Haye aux Pays-Bas, fut grandement impressionnée par leur approche unique dans le domaine. </a:t>
            </a:r>
          </a:p>
          <a:p>
            <a:endParaRPr lang="fr-CA" b="0" baseline="0" dirty="0" smtClean="0"/>
          </a:p>
          <a:p>
            <a:r>
              <a:rPr lang="fr-CA" b="0" baseline="0" dirty="0" smtClean="0"/>
              <a:t>Le Canada a déjà fait un pas dans cette direction avec l’entrée en vigueur de la Charte Canadienne des droits des victimes.</a:t>
            </a:r>
            <a:endParaRPr lang="fr-CA" b="0" dirty="0" smtClean="0"/>
          </a:p>
          <a:p>
            <a:endParaRPr lang="en-CA" dirty="0" smtClean="0"/>
          </a:p>
          <a:p>
            <a:r>
              <a:rPr lang="en-CA" b="1" dirty="0" err="1" smtClean="0"/>
              <a:t>Passons</a:t>
            </a:r>
            <a:r>
              <a:rPr lang="en-CA" b="1" dirty="0" smtClean="0"/>
              <a:t> à la </a:t>
            </a:r>
            <a:r>
              <a:rPr lang="en-CA" b="1" dirty="0" err="1" smtClean="0"/>
              <a:t>prochaine</a:t>
            </a:r>
            <a:r>
              <a:rPr lang="en-CA" b="1" dirty="0" smtClean="0"/>
              <a:t> question.</a:t>
            </a:r>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13</a:t>
            </a:fld>
            <a:endParaRPr lang="en-CA"/>
          </a:p>
        </p:txBody>
      </p:sp>
    </p:spTree>
    <p:extLst>
      <p:ext uri="{BB962C8B-B14F-4D97-AF65-F5344CB8AC3E}">
        <p14:creationId xmlns:p14="http://schemas.microsoft.com/office/powerpoint/2010/main" val="3574656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smtClean="0"/>
              <a:t>English: </a:t>
            </a:r>
            <a:r>
              <a:rPr lang="en-US" sz="1200" b="1" dirty="0" smtClean="0">
                <a:solidFill>
                  <a:srgbClr val="95B3D7"/>
                </a:solidFill>
              </a:rPr>
              <a:t>Where do you see your police service in its application of the so-called Guardian vs. Warrior mindset? </a:t>
            </a:r>
          </a:p>
          <a:p>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482D674D-A99D-43FA-B5C5-2843D1F3D22B}" type="slidenum">
              <a:rPr lang="en-CA" smtClean="0"/>
              <a:t>14</a:t>
            </a:fld>
            <a:endParaRPr lang="en-CA"/>
          </a:p>
        </p:txBody>
      </p:sp>
    </p:spTree>
    <p:extLst>
      <p:ext uri="{BB962C8B-B14F-4D97-AF65-F5344CB8AC3E}">
        <p14:creationId xmlns:p14="http://schemas.microsoft.com/office/powerpoint/2010/main" val="3461582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Est-</a:t>
            </a:r>
            <a:r>
              <a:rPr lang="en-CA" dirty="0" err="1" smtClean="0"/>
              <a:t>ce</a:t>
            </a:r>
            <a:r>
              <a:rPr lang="en-CA" dirty="0" smtClean="0"/>
              <a:t> que le </a:t>
            </a:r>
            <a:r>
              <a:rPr lang="en-CA" dirty="0" err="1" smtClean="0"/>
              <a:t>sondage</a:t>
            </a:r>
            <a:r>
              <a:rPr lang="en-CA" dirty="0" smtClean="0"/>
              <a:t> </a:t>
            </a:r>
            <a:r>
              <a:rPr lang="en-CA" dirty="0" err="1" smtClean="0"/>
              <a:t>placera</a:t>
            </a:r>
            <a:r>
              <a:rPr lang="en-CA" dirty="0" smtClean="0"/>
              <a:t> le Canada encore sur la </a:t>
            </a:r>
            <a:r>
              <a:rPr lang="en-CA" dirty="0" err="1" smtClean="0"/>
              <a:t>ligne</a:t>
            </a:r>
            <a:r>
              <a:rPr lang="en-CA" dirty="0" smtClean="0"/>
              <a:t> </a:t>
            </a:r>
            <a:r>
              <a:rPr lang="en-CA" dirty="0" err="1" smtClean="0"/>
              <a:t>médiane</a:t>
            </a:r>
            <a:r>
              <a:rPr lang="en-CA" dirty="0" smtClean="0"/>
              <a:t>?</a:t>
            </a:r>
          </a:p>
          <a:p>
            <a:endParaRPr lang="en-CA" dirty="0" smtClean="0"/>
          </a:p>
          <a:p>
            <a:r>
              <a:rPr lang="en-CA" b="1" dirty="0" err="1" smtClean="0"/>
              <a:t>Clic</a:t>
            </a:r>
            <a:r>
              <a:rPr lang="en-CA" b="1" dirty="0" smtClean="0"/>
              <a:t>:</a:t>
            </a:r>
            <a:r>
              <a:rPr lang="en-CA" dirty="0" smtClean="0"/>
              <a:t> </a:t>
            </a:r>
          </a:p>
          <a:p>
            <a:endParaRPr lang="en-CA" dirty="0" smtClean="0"/>
          </a:p>
          <a:p>
            <a:r>
              <a:rPr lang="en-CA" dirty="0" smtClean="0"/>
              <a:t>Nous </a:t>
            </a:r>
            <a:r>
              <a:rPr lang="en-CA" dirty="0" err="1" smtClean="0"/>
              <a:t>pouvons</a:t>
            </a:r>
            <a:r>
              <a:rPr lang="en-CA" dirty="0" smtClean="0"/>
              <a:t> </a:t>
            </a:r>
            <a:r>
              <a:rPr lang="en-CA" dirty="0" err="1" smtClean="0"/>
              <a:t>constater</a:t>
            </a:r>
            <a:r>
              <a:rPr lang="en-CA" dirty="0" smtClean="0"/>
              <a:t> </a:t>
            </a:r>
            <a:r>
              <a:rPr lang="en-CA" dirty="0" err="1" smtClean="0"/>
              <a:t>qu’une</a:t>
            </a:r>
            <a:r>
              <a:rPr lang="en-CA" dirty="0" smtClean="0"/>
              <a:t> large proportion de </a:t>
            </a:r>
            <a:r>
              <a:rPr lang="en-CA" dirty="0" err="1" smtClean="0"/>
              <a:t>nos</a:t>
            </a:r>
            <a:r>
              <a:rPr lang="en-CA" dirty="0" smtClean="0"/>
              <a:t> leaders </a:t>
            </a:r>
            <a:r>
              <a:rPr lang="en-CA" dirty="0" err="1" smtClean="0"/>
              <a:t>sondés</a:t>
            </a:r>
            <a:r>
              <a:rPr lang="en-CA" dirty="0" smtClean="0"/>
              <a:t> </a:t>
            </a:r>
            <a:r>
              <a:rPr lang="en-CA" dirty="0" err="1" smtClean="0"/>
              <a:t>sentent</a:t>
            </a:r>
            <a:r>
              <a:rPr lang="en-CA" dirty="0" smtClean="0"/>
              <a:t> que </a:t>
            </a:r>
            <a:r>
              <a:rPr lang="en-CA" dirty="0" err="1" smtClean="0"/>
              <a:t>leur</a:t>
            </a:r>
            <a:r>
              <a:rPr lang="en-CA" dirty="0" smtClean="0"/>
              <a:t> service de police </a:t>
            </a:r>
            <a:r>
              <a:rPr lang="en-CA" dirty="0" err="1" smtClean="0"/>
              <a:t>répondent</a:t>
            </a:r>
            <a:r>
              <a:rPr lang="en-CA" dirty="0" smtClean="0"/>
              <a:t> </a:t>
            </a:r>
            <a:r>
              <a:rPr lang="en-CA" dirty="0" err="1" smtClean="0"/>
              <a:t>d’avantage</a:t>
            </a:r>
            <a:r>
              <a:rPr lang="en-CA" dirty="0" smtClean="0"/>
              <a:t> aux </a:t>
            </a:r>
            <a:r>
              <a:rPr lang="en-CA" dirty="0" err="1" smtClean="0"/>
              <a:t>besoins</a:t>
            </a:r>
            <a:r>
              <a:rPr lang="en-CA" dirty="0" smtClean="0"/>
              <a:t> </a:t>
            </a:r>
            <a:r>
              <a:rPr lang="en-CA" dirty="0" err="1" smtClean="0"/>
              <a:t>reliés</a:t>
            </a:r>
            <a:r>
              <a:rPr lang="en-CA" dirty="0" smtClean="0"/>
              <a:t> à la protection de la </a:t>
            </a:r>
            <a:r>
              <a:rPr lang="en-CA" dirty="0" err="1" smtClean="0"/>
              <a:t>communauté</a:t>
            </a:r>
            <a:r>
              <a:rPr lang="en-CA" dirty="0" smtClean="0"/>
              <a:t>, </a:t>
            </a:r>
            <a:r>
              <a:rPr lang="en-CA" dirty="0" err="1" smtClean="0"/>
              <a:t>qu’à</a:t>
            </a:r>
            <a:r>
              <a:rPr lang="en-CA" dirty="0" smtClean="0"/>
              <a:t> </a:t>
            </a:r>
            <a:r>
              <a:rPr lang="en-CA" dirty="0" err="1" smtClean="0"/>
              <a:t>celui</a:t>
            </a:r>
            <a:r>
              <a:rPr lang="en-CA" dirty="0" smtClean="0"/>
              <a:t> de </a:t>
            </a:r>
            <a:r>
              <a:rPr lang="en-CA" dirty="0" err="1" smtClean="0"/>
              <a:t>conquérir</a:t>
            </a:r>
            <a:r>
              <a:rPr lang="en-CA" dirty="0" smtClean="0"/>
              <a:t> </a:t>
            </a:r>
            <a:r>
              <a:rPr lang="en-CA" dirty="0" err="1" smtClean="0"/>
              <a:t>l’ennemi</a:t>
            </a:r>
            <a:r>
              <a:rPr lang="en-CA" baseline="0" dirty="0" smtClean="0"/>
              <a:t> (le </a:t>
            </a:r>
            <a:r>
              <a:rPr lang="en-CA" baseline="0" dirty="0" err="1" smtClean="0"/>
              <a:t>criminel</a:t>
            </a:r>
            <a:r>
              <a:rPr lang="en-CA" baseline="0" dirty="0" smtClean="0"/>
              <a:t>).</a:t>
            </a:r>
          </a:p>
          <a:p>
            <a:endParaRPr lang="en-CA" baseline="0" dirty="0" smtClean="0"/>
          </a:p>
          <a:p>
            <a:r>
              <a:rPr lang="en-CA" baseline="0" dirty="0" err="1" smtClean="0"/>
              <a:t>Dans</a:t>
            </a:r>
            <a:r>
              <a:rPr lang="en-CA" baseline="0" dirty="0" smtClean="0"/>
              <a:t> </a:t>
            </a:r>
            <a:r>
              <a:rPr lang="en-CA" baseline="0" dirty="0" err="1" smtClean="0"/>
              <a:t>cette</a:t>
            </a:r>
            <a:r>
              <a:rPr lang="en-CA" baseline="0" dirty="0" smtClean="0"/>
              <a:t> perspective, </a:t>
            </a:r>
            <a:r>
              <a:rPr lang="en-CA" baseline="0" dirty="0" err="1" smtClean="0"/>
              <a:t>l’équipe</a:t>
            </a:r>
            <a:r>
              <a:rPr lang="en-CA" baseline="0" dirty="0" smtClean="0"/>
              <a:t> du “global 2016” qui </a:t>
            </a:r>
            <a:r>
              <a:rPr lang="en-CA" baseline="0" dirty="0" err="1" smtClean="0"/>
              <a:t>s’est</a:t>
            </a:r>
            <a:r>
              <a:rPr lang="en-CA" baseline="0" dirty="0" smtClean="0"/>
              <a:t> </a:t>
            </a:r>
            <a:r>
              <a:rPr lang="en-CA" baseline="0" dirty="0" err="1" smtClean="0"/>
              <a:t>rendue</a:t>
            </a:r>
            <a:r>
              <a:rPr lang="en-CA" baseline="0" dirty="0" smtClean="0"/>
              <a:t> </a:t>
            </a:r>
            <a:r>
              <a:rPr lang="en-CA" baseline="0" dirty="0" err="1" smtClean="0"/>
              <a:t>en</a:t>
            </a:r>
            <a:r>
              <a:rPr lang="en-CA" baseline="0" dirty="0" smtClean="0"/>
              <a:t> </a:t>
            </a:r>
            <a:r>
              <a:rPr lang="en-CA" baseline="0" dirty="0" err="1" smtClean="0"/>
              <a:t>Suède</a:t>
            </a:r>
            <a:r>
              <a:rPr lang="en-CA" baseline="0" dirty="0" smtClean="0"/>
              <a:t> par </a:t>
            </a:r>
            <a:r>
              <a:rPr lang="en-CA" baseline="0" dirty="0" err="1" smtClean="0"/>
              <a:t>exemple</a:t>
            </a:r>
            <a:r>
              <a:rPr lang="en-CA" baseline="0" dirty="0" smtClean="0"/>
              <a:t>, </a:t>
            </a:r>
            <a:r>
              <a:rPr lang="en-CA" baseline="0" dirty="0" err="1" smtClean="0"/>
              <a:t>ont</a:t>
            </a:r>
            <a:r>
              <a:rPr lang="en-CA" baseline="0" dirty="0" smtClean="0"/>
              <a:t> vu que </a:t>
            </a:r>
            <a:r>
              <a:rPr lang="en-CA" baseline="0" dirty="0" err="1" smtClean="0"/>
              <a:t>ces</a:t>
            </a:r>
            <a:r>
              <a:rPr lang="en-CA" baseline="0" dirty="0" smtClean="0"/>
              <a:t> </a:t>
            </a:r>
            <a:r>
              <a:rPr lang="en-CA" baseline="0" dirty="0" err="1" smtClean="0"/>
              <a:t>derniers</a:t>
            </a:r>
            <a:r>
              <a:rPr lang="en-CA" baseline="0" dirty="0" smtClean="0"/>
              <a:t> </a:t>
            </a:r>
            <a:r>
              <a:rPr lang="en-CA" baseline="0" dirty="0" err="1" smtClean="0"/>
              <a:t>avait</a:t>
            </a:r>
            <a:r>
              <a:rPr lang="en-CA" baseline="0" dirty="0" smtClean="0"/>
              <a:t> </a:t>
            </a:r>
            <a:r>
              <a:rPr lang="en-CA" baseline="0" dirty="0" err="1" smtClean="0"/>
              <a:t>une</a:t>
            </a:r>
            <a:r>
              <a:rPr lang="en-CA" baseline="0" dirty="0" smtClean="0"/>
              <a:t> </a:t>
            </a:r>
            <a:r>
              <a:rPr lang="en-CA" baseline="0" dirty="0" err="1" smtClean="0"/>
              <a:t>approche</a:t>
            </a:r>
            <a:r>
              <a:rPr lang="en-CA" baseline="0" dirty="0" smtClean="0"/>
              <a:t> </a:t>
            </a:r>
            <a:r>
              <a:rPr lang="en-CA" baseline="0" dirty="0" err="1" smtClean="0"/>
              <a:t>assez</a:t>
            </a:r>
            <a:r>
              <a:rPr lang="en-CA" baseline="0" dirty="0" smtClean="0"/>
              <a:t> </a:t>
            </a:r>
            <a:r>
              <a:rPr lang="en-CA" baseline="0" dirty="0" err="1" smtClean="0"/>
              <a:t>innovatrice</a:t>
            </a:r>
            <a:r>
              <a:rPr lang="en-CA" baseline="0" dirty="0" smtClean="0"/>
              <a:t> </a:t>
            </a:r>
            <a:r>
              <a:rPr lang="en-CA" baseline="0" dirty="0" err="1" smtClean="0"/>
              <a:t>lors</a:t>
            </a:r>
            <a:r>
              <a:rPr lang="en-CA" baseline="0" dirty="0" smtClean="0"/>
              <a:t> de </a:t>
            </a:r>
            <a:r>
              <a:rPr lang="en-CA" baseline="0" dirty="0" err="1" smtClean="0"/>
              <a:t>rassemblement</a:t>
            </a:r>
            <a:r>
              <a:rPr lang="en-CA" baseline="0" dirty="0" smtClean="0"/>
              <a:t> public </a:t>
            </a:r>
            <a:r>
              <a:rPr lang="en-CA" baseline="0" dirty="0" err="1" smtClean="0"/>
              <a:t>ou</a:t>
            </a:r>
            <a:r>
              <a:rPr lang="en-CA" baseline="0" dirty="0" smtClean="0"/>
              <a:t> de manifestation. </a:t>
            </a:r>
            <a:r>
              <a:rPr lang="en-CA" baseline="0" dirty="0" err="1" smtClean="0"/>
              <a:t>En</a:t>
            </a:r>
            <a:r>
              <a:rPr lang="en-CA" baseline="0" dirty="0" smtClean="0"/>
              <a:t> </a:t>
            </a:r>
            <a:r>
              <a:rPr lang="en-CA" baseline="0" dirty="0" err="1" smtClean="0"/>
              <a:t>effet</a:t>
            </a:r>
            <a:r>
              <a:rPr lang="en-CA" baseline="0" dirty="0" smtClean="0"/>
              <a:t>, au sein </a:t>
            </a:r>
            <a:r>
              <a:rPr lang="en-CA" baseline="0" dirty="0" err="1" smtClean="0"/>
              <a:t>même</a:t>
            </a:r>
            <a:r>
              <a:rPr lang="en-CA" baseline="0" dirty="0" smtClean="0"/>
              <a:t> de la police </a:t>
            </a:r>
            <a:r>
              <a:rPr lang="en-CA" baseline="0" dirty="0" err="1" smtClean="0"/>
              <a:t>Nationale</a:t>
            </a:r>
            <a:r>
              <a:rPr lang="en-CA" baseline="0" dirty="0" smtClean="0"/>
              <a:t> </a:t>
            </a:r>
            <a:r>
              <a:rPr lang="en-CA" baseline="0" dirty="0" err="1" smtClean="0"/>
              <a:t>suèdoise</a:t>
            </a:r>
            <a:r>
              <a:rPr lang="en-CA" baseline="0" dirty="0" smtClean="0"/>
              <a:t> </a:t>
            </a:r>
            <a:r>
              <a:rPr lang="en-CA" baseline="0" dirty="0" err="1" smtClean="0"/>
              <a:t>une</a:t>
            </a:r>
            <a:r>
              <a:rPr lang="en-CA" baseline="0" dirty="0" smtClean="0"/>
              <a:t> </a:t>
            </a:r>
            <a:r>
              <a:rPr lang="en-CA" baseline="0" dirty="0" err="1" smtClean="0"/>
              <a:t>équipe</a:t>
            </a:r>
            <a:r>
              <a:rPr lang="en-CA" baseline="0" dirty="0" smtClean="0"/>
              <a:t> </a:t>
            </a:r>
            <a:r>
              <a:rPr lang="en-CA" baseline="0" dirty="0" err="1" smtClean="0"/>
              <a:t>porte</a:t>
            </a:r>
            <a:r>
              <a:rPr lang="en-CA" baseline="0" dirty="0" smtClean="0"/>
              <a:t> le nom de : “</a:t>
            </a:r>
            <a:r>
              <a:rPr lang="en-CA" b="1" u="sng" baseline="0" dirty="0" smtClean="0"/>
              <a:t>The Dialogue police</a:t>
            </a:r>
            <a:r>
              <a:rPr lang="en-CA" baseline="0" dirty="0" smtClean="0"/>
              <a:t>” . </a:t>
            </a:r>
            <a:r>
              <a:rPr lang="en-CA" baseline="0" dirty="0" err="1" smtClean="0"/>
              <a:t>Cette</a:t>
            </a:r>
            <a:r>
              <a:rPr lang="en-CA" baseline="0" dirty="0" smtClean="0"/>
              <a:t> </a:t>
            </a:r>
            <a:r>
              <a:rPr lang="en-CA" baseline="0" dirty="0" err="1" smtClean="0"/>
              <a:t>équipe</a:t>
            </a:r>
            <a:r>
              <a:rPr lang="en-CA" baseline="0" dirty="0" smtClean="0"/>
              <a:t> </a:t>
            </a:r>
            <a:r>
              <a:rPr lang="en-CA" baseline="0" dirty="0" err="1" smtClean="0"/>
              <a:t>est</a:t>
            </a:r>
            <a:r>
              <a:rPr lang="en-CA" baseline="0" dirty="0" smtClean="0"/>
              <a:t> </a:t>
            </a:r>
            <a:r>
              <a:rPr lang="en-CA" baseline="0" dirty="0" err="1" smtClean="0"/>
              <a:t>formée</a:t>
            </a:r>
            <a:r>
              <a:rPr lang="en-CA" baseline="0" dirty="0" smtClean="0"/>
              <a:t> pour </a:t>
            </a:r>
            <a:r>
              <a:rPr lang="en-CA" baseline="0" dirty="0" err="1" smtClean="0"/>
              <a:t>parler</a:t>
            </a:r>
            <a:r>
              <a:rPr lang="en-CA" baseline="0" dirty="0" smtClean="0"/>
              <a:t> et dialoguer avec les gens et les </a:t>
            </a:r>
            <a:r>
              <a:rPr lang="en-CA" baseline="0" dirty="0" err="1" smtClean="0"/>
              <a:t>manifestants</a:t>
            </a:r>
            <a:r>
              <a:rPr lang="en-CA" baseline="0" dirty="0" smtClean="0"/>
              <a:t>. </a:t>
            </a:r>
            <a:r>
              <a:rPr lang="en-CA" baseline="0" dirty="0" err="1" smtClean="0"/>
              <a:t>Cette</a:t>
            </a:r>
            <a:r>
              <a:rPr lang="en-CA" baseline="0" dirty="0" smtClean="0"/>
              <a:t> </a:t>
            </a:r>
            <a:r>
              <a:rPr lang="en-CA" baseline="0" dirty="0" err="1" smtClean="0"/>
              <a:t>approche</a:t>
            </a:r>
            <a:r>
              <a:rPr lang="en-CA" baseline="0" dirty="0" smtClean="0"/>
              <a:t> vise à </a:t>
            </a:r>
            <a:r>
              <a:rPr lang="en-CA" baseline="0" dirty="0" err="1" smtClean="0"/>
              <a:t>diminuer</a:t>
            </a:r>
            <a:r>
              <a:rPr lang="en-CA" baseline="0" dirty="0" smtClean="0"/>
              <a:t> le </a:t>
            </a:r>
            <a:r>
              <a:rPr lang="en-CA" baseline="0" dirty="0" err="1" smtClean="0"/>
              <a:t>risque</a:t>
            </a:r>
            <a:r>
              <a:rPr lang="en-CA" baseline="0" dirty="0" smtClean="0"/>
              <a:t> </a:t>
            </a:r>
            <a:r>
              <a:rPr lang="en-CA" baseline="0" dirty="0" err="1" smtClean="0"/>
              <a:t>d’escalade</a:t>
            </a:r>
            <a:r>
              <a:rPr lang="en-CA" baseline="0" dirty="0" smtClean="0"/>
              <a:t> de tensions et </a:t>
            </a:r>
            <a:r>
              <a:rPr lang="en-CA" baseline="0" dirty="0" err="1" smtClean="0"/>
              <a:t>d’éviter</a:t>
            </a:r>
            <a:r>
              <a:rPr lang="en-CA" baseline="0" dirty="0" smtClean="0"/>
              <a:t> par le fait </a:t>
            </a:r>
            <a:r>
              <a:rPr lang="en-CA" baseline="0" dirty="0" err="1" smtClean="0"/>
              <a:t>même</a:t>
            </a:r>
            <a:r>
              <a:rPr lang="en-CA" baseline="0" dirty="0" smtClean="0"/>
              <a:t> </a:t>
            </a:r>
            <a:r>
              <a:rPr lang="en-CA" baseline="0" dirty="0" err="1" smtClean="0"/>
              <a:t>l’emploie</a:t>
            </a:r>
            <a:r>
              <a:rPr lang="en-CA" baseline="0" dirty="0" smtClean="0"/>
              <a:t> de la force par les </a:t>
            </a:r>
            <a:r>
              <a:rPr lang="en-CA" baseline="0" dirty="0" err="1" smtClean="0"/>
              <a:t>autorités</a:t>
            </a:r>
            <a:r>
              <a:rPr lang="en-CA" baseline="0" dirty="0" smtClean="0"/>
              <a:t> </a:t>
            </a:r>
            <a:r>
              <a:rPr lang="en-CA" baseline="0" dirty="0" err="1" smtClean="0"/>
              <a:t>policières</a:t>
            </a:r>
            <a:r>
              <a:rPr lang="en-CA" baseline="0" dirty="0" smtClean="0"/>
              <a:t>.</a:t>
            </a:r>
          </a:p>
          <a:p>
            <a:endParaRPr lang="en-CA" baseline="0" dirty="0" smtClean="0"/>
          </a:p>
          <a:p>
            <a:r>
              <a:rPr lang="en-CA" baseline="0" dirty="0" smtClean="0"/>
              <a:t>Est-</a:t>
            </a:r>
            <a:r>
              <a:rPr lang="en-CA" baseline="0" dirty="0" err="1" smtClean="0"/>
              <a:t>ce</a:t>
            </a:r>
            <a:r>
              <a:rPr lang="en-CA" baseline="0" dirty="0" smtClean="0"/>
              <a:t> que les services de police du Canada </a:t>
            </a:r>
            <a:r>
              <a:rPr lang="en-CA" baseline="0" dirty="0" err="1" smtClean="0"/>
              <a:t>devraient</a:t>
            </a:r>
            <a:r>
              <a:rPr lang="en-CA" baseline="0" dirty="0" smtClean="0"/>
              <a:t> </a:t>
            </a:r>
            <a:r>
              <a:rPr lang="en-CA" baseline="0" dirty="0" err="1" smtClean="0"/>
              <a:t>d’avantage</a:t>
            </a:r>
            <a:r>
              <a:rPr lang="en-CA" baseline="0" dirty="0" smtClean="0"/>
              <a:t> </a:t>
            </a:r>
            <a:r>
              <a:rPr lang="en-CA" baseline="0" dirty="0" err="1" smtClean="0"/>
              <a:t>être</a:t>
            </a:r>
            <a:r>
              <a:rPr lang="en-CA" baseline="0" dirty="0" smtClean="0"/>
              <a:t> </a:t>
            </a:r>
            <a:r>
              <a:rPr lang="en-CA" baseline="0" dirty="0" err="1" smtClean="0"/>
              <a:t>perçu</a:t>
            </a:r>
            <a:r>
              <a:rPr lang="en-CA" baseline="0" dirty="0" smtClean="0"/>
              <a:t> </a:t>
            </a:r>
            <a:r>
              <a:rPr lang="en-CA" baseline="0" dirty="0" err="1" smtClean="0"/>
              <a:t>comme</a:t>
            </a:r>
            <a:r>
              <a:rPr lang="en-CA" baseline="0" dirty="0" smtClean="0"/>
              <a:t> des </a:t>
            </a:r>
            <a:r>
              <a:rPr lang="en-CA" baseline="0" dirty="0" err="1" smtClean="0"/>
              <a:t>bâtisseurs</a:t>
            </a:r>
            <a:r>
              <a:rPr lang="en-CA" baseline="0" dirty="0" smtClean="0"/>
              <a:t> </a:t>
            </a:r>
            <a:r>
              <a:rPr lang="en-CA" baseline="0" dirty="0" err="1" smtClean="0"/>
              <a:t>dans</a:t>
            </a:r>
            <a:r>
              <a:rPr lang="en-CA" baseline="0" dirty="0" smtClean="0"/>
              <a:t> </a:t>
            </a:r>
            <a:r>
              <a:rPr lang="en-CA" baseline="0" dirty="0" err="1" smtClean="0"/>
              <a:t>nos</a:t>
            </a:r>
            <a:r>
              <a:rPr lang="en-CA" baseline="0" dirty="0" smtClean="0"/>
              <a:t> </a:t>
            </a:r>
            <a:r>
              <a:rPr lang="en-CA" baseline="0" dirty="0" err="1" smtClean="0"/>
              <a:t>communautés</a:t>
            </a:r>
            <a:r>
              <a:rPr lang="en-CA" baseline="0" dirty="0" smtClean="0"/>
              <a:t>?</a:t>
            </a:r>
            <a:endParaRPr lang="en-CA" dirty="0" smtClean="0"/>
          </a:p>
          <a:p>
            <a:endParaRPr lang="en-CA" dirty="0" smtClean="0"/>
          </a:p>
          <a:p>
            <a:r>
              <a:rPr lang="en-CA" b="1" dirty="0" err="1" smtClean="0"/>
              <a:t>Passons</a:t>
            </a:r>
            <a:r>
              <a:rPr lang="en-CA" b="1" baseline="0" dirty="0" smtClean="0"/>
              <a:t> à la question 5.</a:t>
            </a:r>
            <a:endParaRPr lang="en-CA" b="1"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15</a:t>
            </a:fld>
            <a:endParaRPr lang="en-CA"/>
          </a:p>
        </p:txBody>
      </p:sp>
    </p:spTree>
    <p:extLst>
      <p:ext uri="{BB962C8B-B14F-4D97-AF65-F5344CB8AC3E}">
        <p14:creationId xmlns:p14="http://schemas.microsoft.com/office/powerpoint/2010/main" val="2359177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This question is an extension of the last one. I think it should show the same result. Let’s see now where Canada stand</a:t>
            </a:r>
            <a:r>
              <a:rPr lang="en-CA" sz="1200" b="1" kern="1200" dirty="0" smtClean="0">
                <a:solidFill>
                  <a:schemeClr val="tx1"/>
                </a:solidFill>
                <a:effectLst/>
                <a:latin typeface="+mn-lt"/>
                <a:ea typeface="+mn-ea"/>
                <a:cs typeface="+mn-cs"/>
              </a:rPr>
              <a:t>s.</a:t>
            </a:r>
            <a:endParaRPr lang="fr-CA" sz="1200" b="1" kern="1200" dirty="0" smtClean="0">
              <a:solidFill>
                <a:schemeClr val="tx1"/>
              </a:solidFill>
              <a:effectLst/>
              <a:latin typeface="+mn-lt"/>
              <a:ea typeface="+mn-ea"/>
              <a:cs typeface="+mn-cs"/>
            </a:endParaRPr>
          </a:p>
          <a:p>
            <a:endParaRPr lang="fr-CA" baseline="0" dirty="0" smtClean="0"/>
          </a:p>
          <a:p>
            <a:r>
              <a:rPr lang="fr-CA" b="1" baseline="0" dirty="0" smtClean="0"/>
              <a:t>Clic:</a:t>
            </a:r>
          </a:p>
          <a:p>
            <a:endParaRPr lang="en-CA" dirty="0" smtClean="0"/>
          </a:p>
          <a:p>
            <a:r>
              <a:rPr lang="en-CA" dirty="0" smtClean="0"/>
              <a:t>Most of Canadian police</a:t>
            </a:r>
            <a:r>
              <a:rPr lang="en-CA" baseline="0" dirty="0" smtClean="0"/>
              <a:t> leader</a:t>
            </a:r>
            <a:r>
              <a:rPr lang="en-CA" b="1" baseline="0" dirty="0" smtClean="0"/>
              <a:t>s</a:t>
            </a:r>
            <a:r>
              <a:rPr lang="en-CA" baseline="0" dirty="0" smtClean="0"/>
              <a:t> think</a:t>
            </a:r>
            <a:r>
              <a:rPr lang="en-CA" b="1" baseline="0" dirty="0" smtClean="0"/>
              <a:t>s</a:t>
            </a:r>
            <a:r>
              <a:rPr lang="en-CA" baseline="0" dirty="0" smtClean="0"/>
              <a:t> that there own </a:t>
            </a:r>
            <a:r>
              <a:rPr lang="en-CA" baseline="0" dirty="0" err="1" smtClean="0"/>
              <a:t>organ</a:t>
            </a:r>
            <a:r>
              <a:rPr lang="en-CA" b="1" baseline="0" dirty="0" err="1" smtClean="0"/>
              <a:t>I</a:t>
            </a:r>
            <a:r>
              <a:rPr lang="en-CA" baseline="0" dirty="0" err="1" smtClean="0"/>
              <a:t>zation</a:t>
            </a:r>
            <a:r>
              <a:rPr lang="en-CA" baseline="0" dirty="0" smtClean="0"/>
              <a:t> is serving the need</a:t>
            </a:r>
            <a:r>
              <a:rPr lang="en-CA" b="1" baseline="0" dirty="0" smtClean="0"/>
              <a:t>s</a:t>
            </a:r>
            <a:r>
              <a:rPr lang="en-CA" baseline="0" dirty="0" smtClean="0"/>
              <a:t> of the Citizen</a:t>
            </a:r>
            <a:r>
              <a:rPr lang="en-CA" b="1" baseline="0" dirty="0" smtClean="0"/>
              <a:t>s</a:t>
            </a:r>
            <a:r>
              <a:rPr lang="en-CA" baseline="0" dirty="0" smtClean="0"/>
              <a:t>. I </a:t>
            </a:r>
            <a:r>
              <a:rPr lang="en-CA" b="1" baseline="0" dirty="0" smtClean="0"/>
              <a:t>th</a:t>
            </a:r>
            <a:r>
              <a:rPr lang="en-CA" baseline="0" dirty="0" smtClean="0"/>
              <a:t>ink, that every one in this rooms believ</a:t>
            </a:r>
            <a:r>
              <a:rPr lang="en-CA" b="1" baseline="0" dirty="0" smtClean="0"/>
              <a:t>es</a:t>
            </a:r>
            <a:r>
              <a:rPr lang="en-CA" baseline="0" dirty="0" smtClean="0"/>
              <a:t> the same thing? But, do you believe that the population that you are serving will think alike?  </a:t>
            </a:r>
          </a:p>
          <a:p>
            <a:endParaRPr lang="en-CA" baseline="0" dirty="0" smtClean="0"/>
          </a:p>
          <a:p>
            <a:r>
              <a:rPr lang="en-CA" baseline="0" dirty="0" smtClean="0"/>
              <a:t>In Norway the population talk about there police department as the “</a:t>
            </a:r>
            <a:r>
              <a:rPr lang="en-CA" b="1" u="sng" baseline="0" dirty="0" smtClean="0"/>
              <a:t>Un</a:t>
            </a:r>
            <a:r>
              <a:rPr lang="en-CA" baseline="0" dirty="0" smtClean="0"/>
              <a:t>cle police”. Why? They like there police services and they are ready to defend it.</a:t>
            </a:r>
          </a:p>
          <a:p>
            <a:endParaRPr lang="en-CA" baseline="0" dirty="0" smtClean="0"/>
          </a:p>
          <a:p>
            <a:r>
              <a:rPr lang="en-CA" baseline="0" dirty="0" smtClean="0"/>
              <a:t>Let’s have a look at </a:t>
            </a:r>
            <a:r>
              <a:rPr lang="en-CA" b="1" baseline="0" dirty="0" smtClean="0"/>
              <a:t>the last question</a:t>
            </a:r>
            <a:r>
              <a:rPr lang="en-CA" baseline="0" dirty="0" smtClean="0"/>
              <a:t>.</a:t>
            </a:r>
          </a:p>
          <a:p>
            <a:endParaRPr lang="en-CA" baseline="0" dirty="0" smtClean="0"/>
          </a:p>
          <a:p>
            <a:endParaRPr lang="en-CA" dirty="0" smtClean="0"/>
          </a:p>
          <a:p>
            <a:r>
              <a:rPr lang="en-CA" b="1" dirty="0" err="1" smtClean="0"/>
              <a:t>Passons</a:t>
            </a:r>
            <a:r>
              <a:rPr lang="en-CA" b="1" baseline="0" dirty="0" smtClean="0"/>
              <a:t> à la </a:t>
            </a:r>
            <a:r>
              <a:rPr lang="en-CA" b="1" baseline="0" dirty="0" err="1" smtClean="0"/>
              <a:t>dernière</a:t>
            </a:r>
            <a:r>
              <a:rPr lang="en-CA" b="1" baseline="0" dirty="0" smtClean="0"/>
              <a:t> question</a:t>
            </a:r>
            <a:endParaRPr lang="en-CA" b="1"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17</a:t>
            </a:fld>
            <a:endParaRPr lang="en-CA"/>
          </a:p>
        </p:txBody>
      </p:sp>
    </p:spTree>
    <p:extLst>
      <p:ext uri="{BB962C8B-B14F-4D97-AF65-F5344CB8AC3E}">
        <p14:creationId xmlns:p14="http://schemas.microsoft.com/office/powerpoint/2010/main" val="831374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1" dirty="0" smtClean="0"/>
              <a:t>English :</a:t>
            </a:r>
            <a:r>
              <a:rPr lang="fr-CA" dirty="0" smtClean="0"/>
              <a:t> </a:t>
            </a:r>
            <a:r>
              <a:rPr lang="en-US" sz="1200" b="0" dirty="0" smtClean="0">
                <a:solidFill>
                  <a:srgbClr val="95B3D7"/>
                </a:solidFill>
              </a:rPr>
              <a:t>To what degree is your agency incorporating global environmental scanning in its planning processes?</a:t>
            </a:r>
          </a:p>
          <a:p>
            <a:endParaRPr lang="fr-CA" b="0" dirty="0" smtClean="0"/>
          </a:p>
          <a:p>
            <a:endParaRPr lang="fr-CA" b="0" dirty="0"/>
          </a:p>
        </p:txBody>
      </p:sp>
      <p:sp>
        <p:nvSpPr>
          <p:cNvPr id="4" name="Espace réservé du numéro de diapositive 3"/>
          <p:cNvSpPr>
            <a:spLocks noGrp="1"/>
          </p:cNvSpPr>
          <p:nvPr>
            <p:ph type="sldNum" sz="quarter" idx="10"/>
          </p:nvPr>
        </p:nvSpPr>
        <p:spPr/>
        <p:txBody>
          <a:bodyPr/>
          <a:lstStyle/>
          <a:p>
            <a:fld id="{482D674D-A99D-43FA-B5C5-2843D1F3D22B}" type="slidenum">
              <a:rPr lang="en-CA" smtClean="0"/>
              <a:t>18</a:t>
            </a:fld>
            <a:endParaRPr lang="en-CA"/>
          </a:p>
        </p:txBody>
      </p:sp>
    </p:spTree>
    <p:extLst>
      <p:ext uri="{BB962C8B-B14F-4D97-AF65-F5344CB8AC3E}">
        <p14:creationId xmlns:p14="http://schemas.microsoft.com/office/powerpoint/2010/main" val="337758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Plusieurs organisations font une évaluation (</a:t>
            </a:r>
            <a:r>
              <a:rPr lang="fr-CA" dirty="0" err="1" smtClean="0"/>
              <a:t>triénale</a:t>
            </a:r>
            <a:r>
              <a:rPr lang="fr-CA" dirty="0" smtClean="0"/>
              <a:t> ou </a:t>
            </a:r>
            <a:r>
              <a:rPr lang="fr-CA" dirty="0" err="1" smtClean="0"/>
              <a:t>quiquénale</a:t>
            </a:r>
            <a:r>
              <a:rPr lang="fr-CA" dirty="0" smtClean="0"/>
              <a:t>) sociodémographique</a:t>
            </a:r>
            <a:r>
              <a:rPr lang="fr-CA" baseline="0" dirty="0" smtClean="0"/>
              <a:t> de leur municipalité, mais est-ce que nous informons nos leaders sur une base régulière de ce qui se passe dans le monde? Pourtant cet élément pourrait avoir une incidence importante sur les décisions de vos officiers en lien avec certain événement. </a:t>
            </a:r>
          </a:p>
          <a:p>
            <a:endParaRPr lang="fr-CA" baseline="0" dirty="0" smtClean="0"/>
          </a:p>
          <a:p>
            <a:r>
              <a:rPr lang="fr-CA" b="1" baseline="0" dirty="0" smtClean="0"/>
              <a:t>Clic:</a:t>
            </a:r>
          </a:p>
          <a:p>
            <a:endParaRPr lang="fr-CA" b="0" baseline="0" dirty="0" smtClean="0"/>
          </a:p>
          <a:p>
            <a:r>
              <a:rPr lang="fr-CA" b="0" baseline="0" dirty="0" smtClean="0"/>
              <a:t>Nous pouvons voir une fois</a:t>
            </a:r>
            <a:r>
              <a:rPr lang="fr-CA" b="1" baseline="0" dirty="0" smtClean="0"/>
              <a:t> </a:t>
            </a:r>
            <a:r>
              <a:rPr lang="fr-CA" b="0" baseline="0" dirty="0" smtClean="0"/>
              <a:t>de plus qu’il y a un certain partage dans les réponses que nous avons recueillies sur l’échelle du Canada. Fort heureusement, nous nous retrouvons sur le côté des organisations informées. La vrai question que nous devons nous poser est la suivante: Le sommes-nous vraiment?</a:t>
            </a:r>
          </a:p>
          <a:p>
            <a:endParaRPr lang="fr-CA" b="0" baseline="0" dirty="0" smtClean="0"/>
          </a:p>
          <a:p>
            <a:r>
              <a:rPr lang="fr-CA" b="0" baseline="0" dirty="0" smtClean="0"/>
              <a:t>Un peu plus tôt, nous a parlé de l’approche unique de la police de Hong Kong sur la question. Cet élément devrait nous porter à réfléchir.</a:t>
            </a:r>
          </a:p>
          <a:p>
            <a:endParaRPr lang="fr-CA" b="0" baseline="0" dirty="0" smtClean="0"/>
          </a:p>
          <a:p>
            <a:r>
              <a:rPr lang="fr-CA" b="0" baseline="0" dirty="0" smtClean="0"/>
              <a:t>Je me tourne maintenant vers </a:t>
            </a:r>
            <a:r>
              <a:rPr lang="fr-CA" b="1" baseline="0" dirty="0" smtClean="0"/>
              <a:t>Mike</a:t>
            </a:r>
            <a:r>
              <a:rPr lang="fr-CA" b="0" baseline="0" dirty="0" smtClean="0"/>
              <a:t> pour la fin de la présentation.</a:t>
            </a:r>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19</a:t>
            </a:fld>
            <a:endParaRPr lang="en-CA"/>
          </a:p>
        </p:txBody>
      </p:sp>
    </p:spTree>
    <p:extLst>
      <p:ext uri="{BB962C8B-B14F-4D97-AF65-F5344CB8AC3E}">
        <p14:creationId xmlns:p14="http://schemas.microsoft.com/office/powerpoint/2010/main" val="1818145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If we are to adapt to the realities of a globalized world, here are the action imperatives Global 2016 believes we as policing leaders must undertake:</a:t>
            </a:r>
          </a:p>
          <a:p>
            <a:r>
              <a:rPr lang="en-CA" sz="1200" kern="1200" dirty="0" smtClean="0">
                <a:solidFill>
                  <a:schemeClr val="tx1"/>
                </a:solidFill>
                <a:effectLst/>
                <a:latin typeface="+mn-lt"/>
                <a:ea typeface="+mn-ea"/>
                <a:cs typeface="+mn-cs"/>
              </a:rPr>
              <a:t>#1: Reform the judicial process so that the focus is on reducing victimization.  As </a:t>
            </a:r>
            <a:r>
              <a:rPr lang="en-CA" sz="1200" kern="1200" dirty="0" err="1" smtClean="0">
                <a:solidFill>
                  <a:schemeClr val="tx1"/>
                </a:solidFill>
                <a:effectLst/>
                <a:latin typeface="+mn-lt"/>
                <a:ea typeface="+mn-ea"/>
                <a:cs typeface="+mn-cs"/>
              </a:rPr>
              <a:t>Dmytro</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Suprun</a:t>
            </a:r>
            <a:r>
              <a:rPr lang="en-CA" sz="1200" kern="1200" dirty="0" smtClean="0">
                <a:solidFill>
                  <a:schemeClr val="tx1"/>
                </a:solidFill>
                <a:effectLst/>
                <a:latin typeface="+mn-lt"/>
                <a:ea typeface="+mn-ea"/>
                <a:cs typeface="+mn-cs"/>
              </a:rPr>
              <a:t> from the International Criminal Court was quoted as saying to one of the Global 2016 members: “Bringing the voice of the victim to the court”.</a:t>
            </a:r>
          </a:p>
          <a:p>
            <a:r>
              <a:rPr lang="en-CA" sz="1200" kern="1200" dirty="0" smtClean="0">
                <a:solidFill>
                  <a:schemeClr val="tx1"/>
                </a:solidFill>
                <a:effectLst/>
                <a:latin typeface="+mn-lt"/>
                <a:ea typeface="+mn-ea"/>
                <a:cs typeface="+mn-cs"/>
              </a:rPr>
              <a:t>#2: We found several countries set a high standard for developing a thorough global environmental scan which is incorporated into their local strategic plans.  This commitment provides global perspectives of emerging issues and trends that may affect how the police service deploys resources and effective decision making.  An example comes from the Hong Kong Police where I personally witnessed their utilization of Graduate Students in specific programs such as economics or political science assist police leaders with the collection and preparation through global research from their specialties.  What we are asking for is a much broader scan than the current national/provincial threat assessments, organized crime reports, INSET reports and situational reports but rather world politics, economics, society demographics, science and technology, health and legal developments which will help educate the policing community about the world they live in.</a:t>
            </a:r>
          </a:p>
          <a:p>
            <a:r>
              <a:rPr lang="en-CA" sz="1200" kern="1200" dirty="0" smtClean="0">
                <a:solidFill>
                  <a:schemeClr val="tx1"/>
                </a:solidFill>
                <a:effectLst/>
                <a:latin typeface="+mn-lt"/>
                <a:ea typeface="+mn-ea"/>
                <a:cs typeface="+mn-cs"/>
              </a:rPr>
              <a:t>#3: The Canadian Policing Community must take a more pro-active role in recognizing ourselves as a world leader in community building.  We need to strengthen this competency further which will help to reinforce trust and confidence.  We must continue to better connect with our communities on complex issues, such as: balancing rights of privacy, prevention vs. enforcement, and new sources of crime.  Make our communities engagement part of our daily business.</a:t>
            </a:r>
          </a:p>
          <a:p>
            <a:r>
              <a:rPr lang="en-CA" sz="1200" kern="1200" dirty="0" smtClean="0">
                <a:solidFill>
                  <a:schemeClr val="tx1"/>
                </a:solidFill>
                <a:effectLst/>
                <a:latin typeface="+mn-lt"/>
                <a:ea typeface="+mn-ea"/>
                <a:cs typeface="+mn-cs"/>
              </a:rPr>
              <a:t>#4: A number of countries visited benefit from one national policing agency that allows for a better level of coordination and interaction.  Training length for police varies from 36 weeks to 3 years with different standards and outcomes.  The more lengthy training was found to inculcate a positive/professional police culture, ethics and skills in conflict de-escalation.  More time also allows for identification of candidates that are not suited for a policing career that can only be found with greater observation.  For example in Norway, their 3 year program resulted in a publically perceived professional police officer that adds to the high level of public trust and confidence the police enjoy.  In Australia, a “Shared Leadership” model states that no one executive has all the answers/information and encourages leaders to seek out needed information/opinions either up or down, internal or external.  Hong Kong has mandatory leadership training requirements at two intervals in the first 10 years of each police officer’s career. Norway and Sweden provides enhanced learning opportunities to members to meet the need for higher analysis and research competences within policing.  Austria has extensive continuous leadership training program including a 9 month middle management training and senior officer training– preparing for leading.  The Canadian Policing Community should adopt consistent and comprehensive training standards and acknowledge the complexities of police education which is explained to our communities.</a:t>
            </a:r>
          </a:p>
          <a:p>
            <a:r>
              <a:rPr lang="en-CA" sz="1200" kern="1200" dirty="0" smtClean="0">
                <a:solidFill>
                  <a:schemeClr val="tx1"/>
                </a:solidFill>
                <a:effectLst/>
                <a:latin typeface="+mn-lt"/>
                <a:ea typeface="+mn-ea"/>
                <a:cs typeface="+mn-cs"/>
              </a:rPr>
              <a:t>#5: This is a tough matter to accomplish and cannot be done by Canadian policing alone.  In some of the countries Global 2016 visited, civil unrest and violence were observed as a normalized and effective tool for expression and change by community members.  Migrant groups to those countries exhibited violent and criminal behavior, mirrored from their respective home countries which brought a new dynamic to the host nation policing.  Canadian policing leaders must understand the impacts of cultural shifts within the Canadian mosaic and work within government, the community and immigrant populations to ensure the there is no degradation of our rule-based society.</a:t>
            </a:r>
          </a:p>
          <a:p>
            <a:r>
              <a:rPr lang="en-CA" sz="1200" kern="1200" dirty="0" smtClean="0">
                <a:solidFill>
                  <a:schemeClr val="tx1"/>
                </a:solidFill>
                <a:effectLst/>
                <a:latin typeface="+mn-lt"/>
                <a:ea typeface="+mn-ea"/>
                <a:cs typeface="+mn-cs"/>
              </a:rPr>
              <a:t>#6: The Canadian Policing Community must better leverage existing technologies and adopting new ones to optimize: systems (connected), processes (accelerate - analysis and business intelligence), information (classification, access, storage), devices (communication, use of force, collection sensors), locations (virtual, CCTV) and human versus machine tasking.  Many countries exploit technology to a much greater extent than Canada.  Hong Kong just stood up their 600 personnel cybercrime division.  Singapore has thousands of CCTV cameras adding to their community monitoring.</a:t>
            </a:r>
          </a:p>
          <a:p>
            <a:r>
              <a:rPr lang="en-CA" sz="1200" kern="1200" dirty="0" smtClean="0">
                <a:solidFill>
                  <a:schemeClr val="tx1"/>
                </a:solidFill>
                <a:effectLst/>
                <a:latin typeface="+mn-lt"/>
                <a:ea typeface="+mn-ea"/>
                <a:cs typeface="+mn-cs"/>
              </a:rPr>
              <a:t>#7: Lastly and is well understood by this group, policing is becoming more complex and no single leader has all answers. Leaders need to develop an appetite for global research and evidence based studies.  Leaders need to set positive examples and quickly, fairly and with transparency deal with unethical and corrupt behaviour.</a:t>
            </a:r>
          </a:p>
          <a:p>
            <a:r>
              <a:rPr lang="en-CA" sz="1200" kern="1200" dirty="0" smtClean="0">
                <a:solidFill>
                  <a:schemeClr val="tx1"/>
                </a:solidFill>
                <a:effectLst/>
                <a:latin typeface="+mn-lt"/>
                <a:ea typeface="+mn-ea"/>
                <a:cs typeface="+mn-cs"/>
              </a:rPr>
              <a:t>These are 7 observed imperatives from our international comparative study: strategies to adapt Canadian policing to the complex contradictions of a globalized society.</a:t>
            </a:r>
          </a:p>
          <a:p>
            <a:r>
              <a:rPr lang="en-CA" sz="1200" kern="1200" dirty="0" smtClean="0">
                <a:solidFill>
                  <a:schemeClr val="tx1"/>
                </a:solidFill>
                <a:effectLst/>
                <a:latin typeface="+mn-lt"/>
                <a:ea typeface="+mn-ea"/>
                <a:cs typeface="+mn-cs"/>
              </a:rPr>
              <a:t>I would now like to hand over to my colleague, </a:t>
            </a:r>
            <a:r>
              <a:rPr lang="en-CA" sz="1200" kern="1200" dirty="0" err="1" smtClean="0">
                <a:solidFill>
                  <a:schemeClr val="tx1"/>
                </a:solidFill>
                <a:effectLst/>
                <a:latin typeface="+mn-lt"/>
                <a:ea typeface="+mn-ea"/>
                <a:cs typeface="+mn-cs"/>
              </a:rPr>
              <a:t>Inspecteur</a:t>
            </a:r>
            <a:r>
              <a:rPr lang="en-CA" sz="1200" kern="1200" dirty="0" smtClean="0">
                <a:solidFill>
                  <a:schemeClr val="tx1"/>
                </a:solidFill>
                <a:effectLst/>
                <a:latin typeface="+mn-lt"/>
                <a:ea typeface="+mn-ea"/>
                <a:cs typeface="+mn-cs"/>
              </a:rPr>
              <a:t>-chef François </a:t>
            </a:r>
            <a:r>
              <a:rPr lang="en-CA" sz="1200" kern="1200" dirty="0" err="1" smtClean="0">
                <a:solidFill>
                  <a:schemeClr val="tx1"/>
                </a:solidFill>
                <a:effectLst/>
                <a:latin typeface="+mn-lt"/>
                <a:ea typeface="+mn-ea"/>
                <a:cs typeface="+mn-cs"/>
              </a:rPr>
              <a:t>Duguay</a:t>
            </a:r>
            <a:r>
              <a:rPr lang="en-CA" sz="1200" kern="1200" dirty="0" smtClean="0">
                <a:solidFill>
                  <a:schemeClr val="tx1"/>
                </a:solidFill>
                <a:effectLst/>
                <a:latin typeface="+mn-lt"/>
                <a:ea typeface="+mn-ea"/>
                <a:cs typeface="+mn-cs"/>
              </a:rPr>
              <a:t> de la police de Gatineau.</a:t>
            </a:r>
          </a:p>
          <a:p>
            <a:endParaRPr lang="en-CA" dirty="0" smtClean="0"/>
          </a:p>
        </p:txBody>
      </p:sp>
      <p:sp>
        <p:nvSpPr>
          <p:cNvPr id="4" name="Slide Number Placeholder 3"/>
          <p:cNvSpPr>
            <a:spLocks noGrp="1"/>
          </p:cNvSpPr>
          <p:nvPr>
            <p:ph type="sldNum" sz="quarter" idx="10"/>
          </p:nvPr>
        </p:nvSpPr>
        <p:spPr/>
        <p:txBody>
          <a:bodyPr/>
          <a:lstStyle/>
          <a:p>
            <a:fld id="{482D674D-A99D-43FA-B5C5-2843D1F3D22B}" type="slidenum">
              <a:rPr lang="en-CA" smtClean="0"/>
              <a:t>20</a:t>
            </a:fld>
            <a:endParaRPr lang="en-CA"/>
          </a:p>
        </p:txBody>
      </p:sp>
    </p:spTree>
    <p:extLst>
      <p:ext uri="{BB962C8B-B14F-4D97-AF65-F5344CB8AC3E}">
        <p14:creationId xmlns:p14="http://schemas.microsoft.com/office/powerpoint/2010/main" val="780541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Mike</a:t>
            </a:r>
            <a:r>
              <a:rPr lang="en-CA" sz="1200" baseline="0" dirty="0" smtClean="0"/>
              <a:t> closes</a:t>
            </a:r>
          </a:p>
          <a:p>
            <a:endParaRPr lang="en-CA" sz="2400" dirty="0" smtClean="0"/>
          </a:p>
          <a:p>
            <a:r>
              <a:rPr lang="en-CA" sz="1200" kern="1200" dirty="0" smtClean="0">
                <a:solidFill>
                  <a:schemeClr val="tx1"/>
                </a:solidFill>
                <a:effectLst/>
                <a:latin typeface="+mn-lt"/>
                <a:ea typeface="+mn-ea"/>
                <a:cs typeface="+mn-cs"/>
              </a:rPr>
              <a:t>We</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quickly came to the conclusion that the common denominator to our journey was and is unity.  Unity is a fundamental enabler of police operations, a strategic advantage to policing effectiveness and can become a bedrock of our profession.  We must become familiar with the frameworks to understand unity and its associated trust and develop a common language to discuss it effectively.</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challenge all police leaders, policy makers and researchers to join in the discussion on these imperatives and build this common understanding.  We are seen throughout the world as being an example for other police to emulate yet there are still lessons we can learn and adapt to maintain this enviable reputation.  </a:t>
            </a:r>
          </a:p>
          <a:p>
            <a:endParaRPr lang="en-CA" sz="2400" dirty="0" smtClean="0"/>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21</a:t>
            </a:fld>
            <a:endParaRPr lang="en-CA"/>
          </a:p>
        </p:txBody>
      </p:sp>
    </p:spTree>
    <p:extLst>
      <p:ext uri="{BB962C8B-B14F-4D97-AF65-F5344CB8AC3E}">
        <p14:creationId xmlns:p14="http://schemas.microsoft.com/office/powerpoint/2010/main" val="1229885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We would like to end our presentation with an introduction to </a:t>
            </a:r>
            <a:r>
              <a:rPr lang="en-CA" sz="1200" i="1" kern="1200" dirty="0" smtClean="0">
                <a:solidFill>
                  <a:schemeClr val="tx1"/>
                </a:solidFill>
                <a:effectLst/>
                <a:latin typeface="+mn-lt"/>
                <a:ea typeface="+mn-ea"/>
                <a:cs typeface="+mn-cs"/>
              </a:rPr>
              <a:t>What Happens There Matters Here. </a:t>
            </a:r>
            <a:r>
              <a:rPr lang="en-CA" sz="1200" kern="1200" dirty="0" smtClean="0">
                <a:solidFill>
                  <a:schemeClr val="tx1"/>
                </a:solidFill>
                <a:effectLst/>
                <a:latin typeface="+mn-lt"/>
                <a:ea typeface="+mn-ea"/>
                <a:cs typeface="+mn-cs"/>
              </a:rPr>
              <a:t>“Policing and Community Safety in an Increasingly Globalized World”, scheduled for 25-27 September 2016 here in Ottawa.  </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7 Imperatives that has just been introduced today will form the framework for this two-day conference.  Using a modified ‘world café’ model, each of these imperatives will in succession be informed by expert domestic and international speakers and resources representing police, policy makers and academics.  In a highly interactive model, selected delegate panels will interact with the experts on each topic to assist the full delegation in the interpretation of these often complex and contradictory themes.  Each segment of the conference will build on the others, with a view to determining together new courses of action for policing, national security, and community safety and well-being in Canada.</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We believe there is a place for every CACP committee for this conference and call on the Chairs to send 1-2 delegates each as we believe this issue has only been scratched and a more fulsome deep dive is required.</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Globalization is here to stay and those that refuse to adapt will be left behind.</a:t>
            </a:r>
          </a:p>
          <a:p>
            <a:endParaRPr lang="en-CA" dirty="0"/>
          </a:p>
        </p:txBody>
      </p:sp>
      <p:sp>
        <p:nvSpPr>
          <p:cNvPr id="4" name="Slide Number Placeholder 3"/>
          <p:cNvSpPr>
            <a:spLocks noGrp="1"/>
          </p:cNvSpPr>
          <p:nvPr>
            <p:ph type="sldNum" sz="quarter" idx="10"/>
          </p:nvPr>
        </p:nvSpPr>
        <p:spPr/>
        <p:txBody>
          <a:bodyPr/>
          <a:lstStyle/>
          <a:p>
            <a:fld id="{482D674D-A99D-43FA-B5C5-2843D1F3D22B}" type="slidenum">
              <a:rPr lang="en-CA" smtClean="0"/>
              <a:t>22</a:t>
            </a:fld>
            <a:endParaRPr lang="en-CA"/>
          </a:p>
        </p:txBody>
      </p:sp>
    </p:spTree>
    <p:extLst>
      <p:ext uri="{BB962C8B-B14F-4D97-AF65-F5344CB8AC3E}">
        <p14:creationId xmlns:p14="http://schemas.microsoft.com/office/powerpoint/2010/main" val="14576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145" indent="0" algn="ctr">
              <a:buNone/>
              <a:defRPr>
                <a:solidFill>
                  <a:schemeClr val="tx1">
                    <a:tint val="75000"/>
                  </a:schemeClr>
                </a:solidFill>
              </a:defRPr>
            </a:lvl2pPr>
            <a:lvl3pPr marL="914290" indent="0" algn="ctr">
              <a:buNone/>
              <a:defRPr>
                <a:solidFill>
                  <a:schemeClr val="tx1">
                    <a:tint val="75000"/>
                  </a:schemeClr>
                </a:solidFill>
              </a:defRPr>
            </a:lvl3pPr>
            <a:lvl4pPr marL="1371435" indent="0" algn="ctr">
              <a:buNone/>
              <a:defRPr>
                <a:solidFill>
                  <a:schemeClr val="tx1">
                    <a:tint val="75000"/>
                  </a:schemeClr>
                </a:solidFill>
              </a:defRPr>
            </a:lvl4pPr>
            <a:lvl5pPr marL="1828581" indent="0" algn="ctr">
              <a:buNone/>
              <a:defRPr>
                <a:solidFill>
                  <a:schemeClr val="tx1">
                    <a:tint val="75000"/>
                  </a:schemeClr>
                </a:solidFill>
              </a:defRPr>
            </a:lvl5pPr>
            <a:lvl6pPr marL="2285726" indent="0" algn="ctr">
              <a:buNone/>
              <a:defRPr>
                <a:solidFill>
                  <a:schemeClr val="tx1">
                    <a:tint val="75000"/>
                  </a:schemeClr>
                </a:solidFill>
              </a:defRPr>
            </a:lvl6pPr>
            <a:lvl7pPr marL="2742871" indent="0" algn="ctr">
              <a:buNone/>
              <a:defRPr>
                <a:solidFill>
                  <a:schemeClr val="tx1">
                    <a:tint val="75000"/>
                  </a:schemeClr>
                </a:solidFill>
              </a:defRPr>
            </a:lvl7pPr>
            <a:lvl8pPr marL="3200016" indent="0" algn="ctr">
              <a:buNone/>
              <a:defRPr>
                <a:solidFill>
                  <a:schemeClr val="tx1">
                    <a:tint val="75000"/>
                  </a:schemeClr>
                </a:solidFill>
              </a:defRPr>
            </a:lvl8pPr>
            <a:lvl9pPr marL="3657161"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725163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0453"/>
          </a:xfrm>
          <a:prstGeom prst="rect">
            <a:avLst/>
          </a:prstGeom>
        </p:spPr>
        <p:txBody>
          <a:bodyPr/>
          <a:lstStyle>
            <a:lvl1pPr algn="l">
              <a:defRPr sz="2400">
                <a:solidFill>
                  <a:srgbClr val="003366"/>
                </a:solidFill>
                <a:latin typeface="Abadi MT Condensed Extra Bold"/>
                <a:cs typeface="Abadi MT Condensed Extra Bold"/>
              </a:defRPr>
            </a:lvl1pPr>
          </a:lstStyle>
          <a:p>
            <a:r>
              <a:rPr lang="en-CA" dirty="0" smtClean="0"/>
              <a:t>Click to edit Master title style</a:t>
            </a:r>
            <a:endParaRPr lang="en-US" dirty="0"/>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307071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000">
                <a:solidFill>
                  <a:schemeClr val="tx1">
                    <a:tint val="75000"/>
                  </a:schemeClr>
                </a:solidFill>
              </a:defRPr>
            </a:lvl1pPr>
            <a:lvl2pPr marL="457145" indent="0">
              <a:buNone/>
              <a:defRPr sz="1800">
                <a:solidFill>
                  <a:schemeClr val="tx1">
                    <a:tint val="75000"/>
                  </a:schemeClr>
                </a:solidFill>
              </a:defRPr>
            </a:lvl2pPr>
            <a:lvl3pPr marL="914290" indent="0">
              <a:buNone/>
              <a:defRPr sz="1600">
                <a:solidFill>
                  <a:schemeClr val="tx1">
                    <a:tint val="75000"/>
                  </a:schemeClr>
                </a:solidFill>
              </a:defRPr>
            </a:lvl3pPr>
            <a:lvl4pPr marL="1371435" indent="0">
              <a:buNone/>
              <a:defRPr sz="1400">
                <a:solidFill>
                  <a:schemeClr val="tx1">
                    <a:tint val="75000"/>
                  </a:schemeClr>
                </a:solidFill>
              </a:defRPr>
            </a:lvl4pPr>
            <a:lvl5pPr marL="1828581" indent="0">
              <a:buNone/>
              <a:defRPr sz="1400">
                <a:solidFill>
                  <a:schemeClr val="tx1">
                    <a:tint val="75000"/>
                  </a:schemeClr>
                </a:solidFill>
              </a:defRPr>
            </a:lvl5pPr>
            <a:lvl6pPr marL="2285726" indent="0">
              <a:buNone/>
              <a:defRPr sz="1400">
                <a:solidFill>
                  <a:schemeClr val="tx1">
                    <a:tint val="75000"/>
                  </a:schemeClr>
                </a:solidFill>
              </a:defRPr>
            </a:lvl6pPr>
            <a:lvl7pPr marL="2742871" indent="0">
              <a:buNone/>
              <a:defRPr sz="1400">
                <a:solidFill>
                  <a:schemeClr val="tx1">
                    <a:tint val="75000"/>
                  </a:schemeClr>
                </a:solidFill>
              </a:defRPr>
            </a:lvl7pPr>
            <a:lvl8pPr marL="3200016" indent="0">
              <a:buNone/>
              <a:defRPr sz="1400">
                <a:solidFill>
                  <a:schemeClr val="tx1">
                    <a:tint val="75000"/>
                  </a:schemeClr>
                </a:solidFill>
              </a:defRPr>
            </a:lvl8pPr>
            <a:lvl9pPr marL="3657161"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179958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CA" smtClean="0"/>
              <a:t>Click to edit Master title style</a:t>
            </a:r>
            <a:endParaRPr lang="en-US"/>
          </a:p>
        </p:txBody>
      </p:sp>
      <p:sp>
        <p:nvSpPr>
          <p:cNvPr id="3" name="Content Placeholder 2"/>
          <p:cNvSpPr>
            <a:spLocks noGrp="1"/>
          </p:cNvSpPr>
          <p:nvPr>
            <p:ph sz="half" idx="1"/>
          </p:nvPr>
        </p:nvSpPr>
        <p:spPr>
          <a:xfrm>
            <a:off x="639764" y="2239963"/>
            <a:ext cx="5684837" cy="6337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477000" y="2239963"/>
            <a:ext cx="5684838" cy="6337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1950277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8" name="Footer Placeholder 7"/>
          <p:cNvSpPr>
            <a:spLocks noGrp="1"/>
          </p:cNvSpPr>
          <p:nvPr>
            <p:ph type="ftr" sz="quarter" idx="11"/>
          </p:nvPr>
        </p:nvSpPr>
        <p:spPr>
          <a:xfrm>
            <a:off x="3124200" y="6356351"/>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404473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CA" smtClean="0"/>
              <a:t>Click to edit Master title style</a:t>
            </a:r>
            <a:endParaRPr lang="en-US"/>
          </a:p>
        </p:txBody>
      </p:sp>
      <p:sp>
        <p:nvSpPr>
          <p:cNvPr id="3" name="Date Placeholder 2"/>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2778178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3442352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1"/>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1" y="1435101"/>
            <a:ext cx="3008313" cy="4691063"/>
          </a:xfrm>
          <a:prstGeom prst="rect">
            <a:avLst/>
          </a:prstGeo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88421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45" indent="0">
              <a:buNone/>
              <a:defRPr sz="2800"/>
            </a:lvl2pPr>
            <a:lvl3pPr marL="914290" indent="0">
              <a:buNone/>
              <a:defRPr sz="2400"/>
            </a:lvl3pPr>
            <a:lvl4pPr marL="1371435" indent="0">
              <a:buNone/>
              <a:defRPr sz="2000"/>
            </a:lvl4pPr>
            <a:lvl5pPr marL="1828581" indent="0">
              <a:buNone/>
              <a:defRPr sz="2000"/>
            </a:lvl5pPr>
            <a:lvl6pPr marL="2285726" indent="0">
              <a:buNone/>
              <a:defRPr sz="2000"/>
            </a:lvl6pPr>
            <a:lvl7pPr marL="2742871" indent="0">
              <a:buNone/>
              <a:defRPr sz="2000"/>
            </a:lvl7pPr>
            <a:lvl8pPr marL="3200016" indent="0">
              <a:buNone/>
              <a:defRPr sz="2000"/>
            </a:lvl8pPr>
            <a:lvl9pPr marL="3657161"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1329945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939355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2114" y="384175"/>
            <a:ext cx="2879725" cy="8193088"/>
          </a:xfrm>
          <a:prstGeom prst="rect">
            <a:avLst/>
          </a:prstGeo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639763" y="384175"/>
            <a:ext cx="8489950" cy="8193088"/>
          </a:xfrm>
          <a:prstGeom prst="rect">
            <a:avLst/>
          </a:prstGeo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81554C3B-7BA0-2748-93E5-B297A7A54B62}" type="datetimeFigureOut">
              <a:rPr lang="en-US" smtClean="0"/>
              <a:t>8/16/2016</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B337A8A-3190-3844-ACD4-7392717B7DA4}" type="slidenum">
              <a:rPr lang="en-US" smtClean="0"/>
              <a:t>‹#›</a:t>
            </a:fld>
            <a:endParaRPr lang="en-US"/>
          </a:p>
        </p:txBody>
      </p:sp>
    </p:spTree>
    <p:extLst>
      <p:ext uri="{BB962C8B-B14F-4D97-AF65-F5344CB8AC3E}">
        <p14:creationId xmlns:p14="http://schemas.microsoft.com/office/powerpoint/2010/main" val="4118456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6000"/>
            <a:lum/>
          </a:blip>
          <a:srcRect/>
          <a:stretch>
            <a:fillRect l="-10000" r="-10000"/>
          </a:stretch>
        </a:blipFill>
        <a:effectLst/>
      </p:bgPr>
    </p:bg>
    <p:spTree>
      <p:nvGrpSpPr>
        <p:cNvPr id="1" name=""/>
        <p:cNvGrpSpPr/>
        <p:nvPr/>
      </p:nvGrpSpPr>
      <p:grpSpPr>
        <a:xfrm>
          <a:off x="0" y="0"/>
          <a:ext cx="0" cy="0"/>
          <a:chOff x="0" y="0"/>
          <a:chExt cx="0" cy="0"/>
        </a:xfrm>
      </p:grpSpPr>
      <p:pic>
        <p:nvPicPr>
          <p:cNvPr id="7" name="Picture 6" descr="CACPGlobalBackgroundBackA-02-02.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57368" cy="6869545"/>
          </a:xfrm>
          <a:prstGeom prst="rect">
            <a:avLst/>
          </a:prstGeom>
        </p:spPr>
      </p:pic>
      <p:sp>
        <p:nvSpPr>
          <p:cNvPr id="8" name="TextBox 7"/>
          <p:cNvSpPr txBox="1"/>
          <p:nvPr userDrawn="1"/>
        </p:nvSpPr>
        <p:spPr>
          <a:xfrm>
            <a:off x="5461001" y="6303823"/>
            <a:ext cx="2597726" cy="307777"/>
          </a:xfrm>
          <a:prstGeom prst="rect">
            <a:avLst/>
          </a:prstGeom>
          <a:noFill/>
        </p:spPr>
        <p:txBody>
          <a:bodyPr wrap="square" rtlCol="0">
            <a:spAutoFit/>
          </a:bodyPr>
          <a:lstStyle/>
          <a:p>
            <a:pPr algn="r"/>
            <a:r>
              <a:rPr lang="en-US" sz="1400" dirty="0" err="1" smtClean="0">
                <a:solidFill>
                  <a:schemeClr val="bg1">
                    <a:lumMod val="65000"/>
                  </a:schemeClr>
                </a:solidFill>
              </a:rPr>
              <a:t>www.cacpglobal.ca</a:t>
            </a:r>
            <a:endParaRPr lang="en-US" sz="1400" dirty="0">
              <a:solidFill>
                <a:schemeClr val="bg1">
                  <a:lumMod val="65000"/>
                </a:schemeClr>
              </a:solidFill>
            </a:endParaRPr>
          </a:p>
        </p:txBody>
      </p:sp>
    </p:spTree>
    <p:extLst>
      <p:ext uri="{BB962C8B-B14F-4D97-AF65-F5344CB8AC3E}">
        <p14:creationId xmlns:p14="http://schemas.microsoft.com/office/powerpoint/2010/main" val="3041989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5" rtl="0" eaLnBrk="1" latinLnBrk="0" hangingPunct="1">
        <a:spcBef>
          <a:spcPct val="0"/>
        </a:spcBef>
        <a:buNone/>
        <a:defRPr sz="4400" kern="1200">
          <a:solidFill>
            <a:schemeClr val="tx1"/>
          </a:solidFill>
          <a:latin typeface="+mj-lt"/>
          <a:ea typeface="+mj-ea"/>
          <a:cs typeface="+mj-cs"/>
        </a:defRPr>
      </a:lvl1pPr>
    </p:titleStyle>
    <p:bodyStyle>
      <a:lvl1pPr marL="342859" indent="-342859" algn="l" defTabSz="457145" rtl="0" eaLnBrk="1" latinLnBrk="0" hangingPunct="1">
        <a:spcBef>
          <a:spcPct val="20000"/>
        </a:spcBef>
        <a:buFont typeface="Arial"/>
        <a:buChar char="•"/>
        <a:defRPr sz="3200" kern="1200">
          <a:solidFill>
            <a:schemeClr val="tx1"/>
          </a:solidFill>
          <a:latin typeface="+mn-lt"/>
          <a:ea typeface="+mn-ea"/>
          <a:cs typeface="+mn-cs"/>
        </a:defRPr>
      </a:lvl1pPr>
      <a:lvl2pPr marL="742861" indent="-285716" algn="l" defTabSz="457145" rtl="0" eaLnBrk="1" latinLnBrk="0" hangingPunct="1">
        <a:spcBef>
          <a:spcPct val="20000"/>
        </a:spcBef>
        <a:buFont typeface="Arial"/>
        <a:buChar char="–"/>
        <a:defRPr sz="2800" kern="1200">
          <a:solidFill>
            <a:schemeClr val="tx1"/>
          </a:solidFill>
          <a:latin typeface="+mn-lt"/>
          <a:ea typeface="+mn-ea"/>
          <a:cs typeface="+mn-cs"/>
        </a:defRPr>
      </a:lvl2pPr>
      <a:lvl3pPr marL="1142863" indent="-228573" algn="l" defTabSz="457145" rtl="0" eaLnBrk="1" latinLnBrk="0" hangingPunct="1">
        <a:spcBef>
          <a:spcPct val="20000"/>
        </a:spcBef>
        <a:buFont typeface="Arial"/>
        <a:buChar char="•"/>
        <a:defRPr sz="2400" kern="1200">
          <a:solidFill>
            <a:schemeClr val="tx1"/>
          </a:solidFill>
          <a:latin typeface="+mn-lt"/>
          <a:ea typeface="+mn-ea"/>
          <a:cs typeface="+mn-cs"/>
        </a:defRPr>
      </a:lvl3pPr>
      <a:lvl4pPr marL="1600008" indent="-228573" algn="l" defTabSz="457145" rtl="0" eaLnBrk="1" latinLnBrk="0" hangingPunct="1">
        <a:spcBef>
          <a:spcPct val="20000"/>
        </a:spcBef>
        <a:buFont typeface="Arial"/>
        <a:buChar char="–"/>
        <a:defRPr sz="2000" kern="1200">
          <a:solidFill>
            <a:schemeClr val="tx1"/>
          </a:solidFill>
          <a:latin typeface="+mn-lt"/>
          <a:ea typeface="+mn-ea"/>
          <a:cs typeface="+mn-cs"/>
        </a:defRPr>
      </a:lvl4pPr>
      <a:lvl5pPr marL="2057153" indent="-228573" algn="l" defTabSz="457145" rtl="0" eaLnBrk="1" latinLnBrk="0" hangingPunct="1">
        <a:spcBef>
          <a:spcPct val="20000"/>
        </a:spcBef>
        <a:buFont typeface="Arial"/>
        <a:buChar char="»"/>
        <a:defRPr sz="2000" kern="1200">
          <a:solidFill>
            <a:schemeClr val="tx1"/>
          </a:solidFill>
          <a:latin typeface="+mn-lt"/>
          <a:ea typeface="+mn-ea"/>
          <a:cs typeface="+mn-cs"/>
        </a:defRPr>
      </a:lvl5pPr>
      <a:lvl6pPr marL="2514298" indent="-228573" algn="l" defTabSz="457145" rtl="0" eaLnBrk="1" latinLnBrk="0" hangingPunct="1">
        <a:spcBef>
          <a:spcPct val="20000"/>
        </a:spcBef>
        <a:buFont typeface="Arial"/>
        <a:buChar char="•"/>
        <a:defRPr sz="2000" kern="1200">
          <a:solidFill>
            <a:schemeClr val="tx1"/>
          </a:solidFill>
          <a:latin typeface="+mn-lt"/>
          <a:ea typeface="+mn-ea"/>
          <a:cs typeface="+mn-cs"/>
        </a:defRPr>
      </a:lvl6pPr>
      <a:lvl7pPr marL="2971443" indent="-228573" algn="l" defTabSz="457145" rtl="0" eaLnBrk="1" latinLnBrk="0" hangingPunct="1">
        <a:spcBef>
          <a:spcPct val="20000"/>
        </a:spcBef>
        <a:buFont typeface="Arial"/>
        <a:buChar char="•"/>
        <a:defRPr sz="2000" kern="1200">
          <a:solidFill>
            <a:schemeClr val="tx1"/>
          </a:solidFill>
          <a:latin typeface="+mn-lt"/>
          <a:ea typeface="+mn-ea"/>
          <a:cs typeface="+mn-cs"/>
        </a:defRPr>
      </a:lvl7pPr>
      <a:lvl8pPr marL="3428589" indent="-228573" algn="l" defTabSz="457145" rtl="0" eaLnBrk="1" latinLnBrk="0" hangingPunct="1">
        <a:spcBef>
          <a:spcPct val="20000"/>
        </a:spcBef>
        <a:buFont typeface="Arial"/>
        <a:buChar char="•"/>
        <a:defRPr sz="2000" kern="1200">
          <a:solidFill>
            <a:schemeClr val="tx1"/>
          </a:solidFill>
          <a:latin typeface="+mn-lt"/>
          <a:ea typeface="+mn-ea"/>
          <a:cs typeface="+mn-cs"/>
        </a:defRPr>
      </a:lvl8pPr>
      <a:lvl9pPr marL="3885734" indent="-228573" algn="l" defTabSz="45714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5" rtl="0" eaLnBrk="1" latinLnBrk="0" hangingPunct="1">
        <a:defRPr sz="1800" kern="1200">
          <a:solidFill>
            <a:schemeClr val="tx1"/>
          </a:solidFill>
          <a:latin typeface="+mn-lt"/>
          <a:ea typeface="+mn-ea"/>
          <a:cs typeface="+mn-cs"/>
        </a:defRPr>
      </a:lvl1pPr>
      <a:lvl2pPr marL="457145" algn="l" defTabSz="457145" rtl="0" eaLnBrk="1" latinLnBrk="0" hangingPunct="1">
        <a:defRPr sz="1800" kern="1200">
          <a:solidFill>
            <a:schemeClr val="tx1"/>
          </a:solidFill>
          <a:latin typeface="+mn-lt"/>
          <a:ea typeface="+mn-ea"/>
          <a:cs typeface="+mn-cs"/>
        </a:defRPr>
      </a:lvl2pPr>
      <a:lvl3pPr marL="914290" algn="l" defTabSz="457145" rtl="0" eaLnBrk="1" latinLnBrk="0" hangingPunct="1">
        <a:defRPr sz="1800" kern="1200">
          <a:solidFill>
            <a:schemeClr val="tx1"/>
          </a:solidFill>
          <a:latin typeface="+mn-lt"/>
          <a:ea typeface="+mn-ea"/>
          <a:cs typeface="+mn-cs"/>
        </a:defRPr>
      </a:lvl3pPr>
      <a:lvl4pPr marL="1371435" algn="l" defTabSz="457145" rtl="0" eaLnBrk="1" latinLnBrk="0" hangingPunct="1">
        <a:defRPr sz="1800" kern="1200">
          <a:solidFill>
            <a:schemeClr val="tx1"/>
          </a:solidFill>
          <a:latin typeface="+mn-lt"/>
          <a:ea typeface="+mn-ea"/>
          <a:cs typeface="+mn-cs"/>
        </a:defRPr>
      </a:lvl4pPr>
      <a:lvl5pPr marL="1828581" algn="l" defTabSz="457145" rtl="0" eaLnBrk="1" latinLnBrk="0" hangingPunct="1">
        <a:defRPr sz="1800" kern="1200">
          <a:solidFill>
            <a:schemeClr val="tx1"/>
          </a:solidFill>
          <a:latin typeface="+mn-lt"/>
          <a:ea typeface="+mn-ea"/>
          <a:cs typeface="+mn-cs"/>
        </a:defRPr>
      </a:lvl5pPr>
      <a:lvl6pPr marL="2285726" algn="l" defTabSz="457145" rtl="0" eaLnBrk="1" latinLnBrk="0" hangingPunct="1">
        <a:defRPr sz="1800" kern="1200">
          <a:solidFill>
            <a:schemeClr val="tx1"/>
          </a:solidFill>
          <a:latin typeface="+mn-lt"/>
          <a:ea typeface="+mn-ea"/>
          <a:cs typeface="+mn-cs"/>
        </a:defRPr>
      </a:lvl6pPr>
      <a:lvl7pPr marL="2742871" algn="l" defTabSz="457145" rtl="0" eaLnBrk="1" latinLnBrk="0" hangingPunct="1">
        <a:defRPr sz="1800" kern="1200">
          <a:solidFill>
            <a:schemeClr val="tx1"/>
          </a:solidFill>
          <a:latin typeface="+mn-lt"/>
          <a:ea typeface="+mn-ea"/>
          <a:cs typeface="+mn-cs"/>
        </a:defRPr>
      </a:lvl7pPr>
      <a:lvl8pPr marL="3200016" algn="l" defTabSz="457145" rtl="0" eaLnBrk="1" latinLnBrk="0" hangingPunct="1">
        <a:defRPr sz="1800" kern="1200">
          <a:solidFill>
            <a:schemeClr val="tx1"/>
          </a:solidFill>
          <a:latin typeface="+mn-lt"/>
          <a:ea typeface="+mn-ea"/>
          <a:cs typeface="+mn-cs"/>
        </a:defRPr>
      </a:lvl8pPr>
      <a:lvl9pPr marL="3657161" algn="l" defTabSz="4571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ACPGlobalBackgroundFrontA-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7368" cy="6858000"/>
          </a:xfrm>
          <a:prstGeom prst="rect">
            <a:avLst/>
          </a:prstGeom>
        </p:spPr>
      </p:pic>
      <p:sp>
        <p:nvSpPr>
          <p:cNvPr id="9" name="TextBox 8"/>
          <p:cNvSpPr txBox="1"/>
          <p:nvPr/>
        </p:nvSpPr>
        <p:spPr>
          <a:xfrm>
            <a:off x="421728" y="802058"/>
            <a:ext cx="8300544" cy="954107"/>
          </a:xfrm>
          <a:prstGeom prst="rect">
            <a:avLst/>
          </a:prstGeom>
          <a:noFill/>
        </p:spPr>
        <p:txBody>
          <a:bodyPr wrap="square" rtlCol="0">
            <a:spAutoFit/>
          </a:bodyPr>
          <a:lstStyle/>
          <a:p>
            <a:pPr algn="ctr"/>
            <a:r>
              <a:rPr lang="en-US" sz="2800" dirty="0" smtClean="0">
                <a:solidFill>
                  <a:srgbClr val="003366"/>
                </a:solidFill>
                <a:latin typeface="Abadi MT Condensed Extra Bold"/>
                <a:cs typeface="Abadi MT Condensed Extra Bold"/>
              </a:rPr>
              <a:t>New Patterns in Public Trust and Confidence: </a:t>
            </a:r>
          </a:p>
          <a:p>
            <a:pPr algn="ctr"/>
            <a:r>
              <a:rPr lang="en-US" sz="2800" dirty="0" smtClean="0">
                <a:solidFill>
                  <a:srgbClr val="003366"/>
                </a:solidFill>
                <a:latin typeface="Abadi MT Condensed Extra Bold"/>
                <a:cs typeface="Abadi MT Condensed Extra Bold"/>
              </a:rPr>
              <a:t>What happens there, matters here</a:t>
            </a:r>
          </a:p>
        </p:txBody>
      </p:sp>
      <p:sp>
        <p:nvSpPr>
          <p:cNvPr id="10" name="TextBox 9"/>
          <p:cNvSpPr txBox="1"/>
          <p:nvPr/>
        </p:nvSpPr>
        <p:spPr>
          <a:xfrm>
            <a:off x="3356841" y="5083797"/>
            <a:ext cx="2430318" cy="369332"/>
          </a:xfrm>
          <a:prstGeom prst="rect">
            <a:avLst/>
          </a:prstGeom>
          <a:noFill/>
        </p:spPr>
        <p:txBody>
          <a:bodyPr wrap="square" rtlCol="0">
            <a:spAutoFit/>
          </a:bodyPr>
          <a:lstStyle/>
          <a:p>
            <a:pPr algn="ctr"/>
            <a:r>
              <a:rPr lang="en-US" dirty="0" smtClean="0"/>
              <a:t>Global 2016</a:t>
            </a:r>
            <a:endParaRPr lang="en-US" dirty="0"/>
          </a:p>
        </p:txBody>
      </p:sp>
      <p:sp>
        <p:nvSpPr>
          <p:cNvPr id="2" name="TextBox 1"/>
          <p:cNvSpPr txBox="1"/>
          <p:nvPr/>
        </p:nvSpPr>
        <p:spPr>
          <a:xfrm>
            <a:off x="1063487" y="4383157"/>
            <a:ext cx="7166113" cy="830997"/>
          </a:xfrm>
          <a:prstGeom prst="rect">
            <a:avLst/>
          </a:prstGeom>
          <a:noFill/>
        </p:spPr>
        <p:txBody>
          <a:bodyPr wrap="square" rtlCol="0">
            <a:spAutoFit/>
          </a:bodyPr>
          <a:lstStyle/>
          <a:p>
            <a:pPr algn="ctr"/>
            <a:r>
              <a:rPr lang="en-US" sz="2400" dirty="0" smtClean="0">
                <a:solidFill>
                  <a:srgbClr val="003366"/>
                </a:solidFill>
                <a:latin typeface="Abadi MT Condensed Extra Bold"/>
                <a:cs typeface="Abadi MT Condensed Extra Bold"/>
              </a:rPr>
              <a:t>CACP </a:t>
            </a:r>
            <a:r>
              <a:rPr lang="en-US" sz="2400" dirty="0">
                <a:solidFill>
                  <a:srgbClr val="003366"/>
                </a:solidFill>
                <a:latin typeface="Abadi MT Condensed Extra Bold"/>
                <a:cs typeface="Abadi MT Condensed Extra Bold"/>
              </a:rPr>
              <a:t>AGM August 16, 2016</a:t>
            </a:r>
          </a:p>
          <a:p>
            <a:endParaRPr lang="en-CA" sz="2400" dirty="0"/>
          </a:p>
        </p:txBody>
      </p:sp>
    </p:spTree>
    <p:extLst>
      <p:ext uri="{BB962C8B-B14F-4D97-AF65-F5344CB8AC3E}">
        <p14:creationId xmlns:p14="http://schemas.microsoft.com/office/powerpoint/2010/main" val="1873494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marL="0" indent="0" algn="ctr">
              <a:buNone/>
            </a:pPr>
            <a:r>
              <a:rPr lang="en-CA" dirty="0"/>
              <a:t>How we respond to the forces of globalization and technological change will determine the durability of an international order that ensures security and prosperity for future generations. </a:t>
            </a:r>
            <a:endParaRPr lang="en-CA" dirty="0" smtClean="0"/>
          </a:p>
          <a:p>
            <a:pPr marL="0" indent="0" algn="ctr">
              <a:buNone/>
            </a:pPr>
            <a:endParaRPr lang="en-CA" dirty="0" smtClean="0"/>
          </a:p>
          <a:p>
            <a:pPr marL="0" indent="0" algn="ctr">
              <a:buNone/>
            </a:pPr>
            <a:r>
              <a:rPr lang="en-CA" sz="2800" dirty="0" smtClean="0"/>
              <a:t>President Barack Obama’s speech to Parliament</a:t>
            </a:r>
          </a:p>
          <a:p>
            <a:pPr marL="0" indent="0" algn="ctr">
              <a:buNone/>
            </a:pPr>
            <a:r>
              <a:rPr lang="en-CA" sz="2800" dirty="0" smtClean="0"/>
              <a:t>June 29, 2016</a:t>
            </a:r>
            <a:endParaRPr lang="en-CA" sz="2800" dirty="0"/>
          </a:p>
        </p:txBody>
      </p:sp>
    </p:spTree>
    <p:extLst>
      <p:ext uri="{BB962C8B-B14F-4D97-AF65-F5344CB8AC3E}">
        <p14:creationId xmlns:p14="http://schemas.microsoft.com/office/powerpoint/2010/main" val="3312442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2457"/>
            <a:ext cx="8229600" cy="510453"/>
          </a:xfrm>
        </p:spPr>
        <p:txBody>
          <a:bodyPr/>
          <a:lstStyle/>
          <a:p>
            <a:pPr lvl="0"/>
            <a:r>
              <a:rPr lang="en-CA" sz="2800" dirty="0" smtClean="0"/>
              <a:t>Globalization is pushing Canadian police towards a series of tipping points:</a:t>
            </a:r>
            <a:r>
              <a:rPr lang="en-CA" sz="2000" dirty="0" smtClean="0"/>
              <a:t/>
            </a:r>
            <a:br>
              <a:rPr lang="en-CA" sz="2000" dirty="0" smtClean="0"/>
            </a:br>
            <a:r>
              <a:rPr lang="en-CA" sz="2000" dirty="0" smtClean="0"/>
              <a:t/>
            </a:r>
            <a:br>
              <a:rPr lang="en-CA" sz="2000" dirty="0" smtClean="0"/>
            </a:br>
            <a:r>
              <a:rPr lang="en-CA" sz="2000" dirty="0"/>
              <a:t/>
            </a:r>
            <a:br>
              <a:rPr lang="en-CA" sz="2000" dirty="0"/>
            </a:br>
            <a:r>
              <a:rPr lang="en-CA" sz="2000" dirty="0"/>
              <a:t/>
            </a:r>
            <a:br>
              <a:rPr lang="en-CA" sz="2000" dirty="0"/>
            </a:br>
            <a:r>
              <a:rPr lang="en-CA" sz="2000" dirty="0"/>
              <a:t/>
            </a:r>
            <a:br>
              <a:rPr lang="en-CA" sz="2000" dirty="0"/>
            </a:br>
            <a:endParaRPr lang="en-CA" sz="2000" dirty="0"/>
          </a:p>
        </p:txBody>
      </p:sp>
      <p:graphicFrame>
        <p:nvGraphicFramePr>
          <p:cNvPr id="3" name="Diagram 2"/>
          <p:cNvGraphicFramePr/>
          <p:nvPr>
            <p:extLst>
              <p:ext uri="{D42A27DB-BD31-4B8C-83A1-F6EECF244321}">
                <p14:modId xmlns:p14="http://schemas.microsoft.com/office/powerpoint/2010/main" val="3214621870"/>
              </p:ext>
            </p:extLst>
          </p:nvPr>
        </p:nvGraphicFramePr>
        <p:xfrm>
          <a:off x="228600" y="1397000"/>
          <a:ext cx="8737600" cy="47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9634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litical_world_map30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900"/>
            <a:ext cx="9144000" cy="4640580"/>
          </a:xfrm>
          <a:prstGeom prst="rect">
            <a:avLst/>
          </a:prstGeom>
        </p:spPr>
      </p:pic>
      <p:sp>
        <p:nvSpPr>
          <p:cNvPr id="10" name="Freeform 9"/>
          <p:cNvSpPr/>
          <p:nvPr/>
        </p:nvSpPr>
        <p:spPr>
          <a:xfrm>
            <a:off x="2539900" y="2150115"/>
            <a:ext cx="2395587" cy="213568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2539899" y="2150115"/>
            <a:ext cx="5448667" cy="213568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a:off x="2539900" y="2150115"/>
            <a:ext cx="4646862" cy="59164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2539900" y="2150115"/>
            <a:ext cx="2395587" cy="213568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flipH="1">
            <a:off x="6768254" y="2741757"/>
            <a:ext cx="404075" cy="377171"/>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flipH="1">
            <a:off x="7988566" y="3848100"/>
            <a:ext cx="977633" cy="437699"/>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19476991">
            <a:off x="2608684" y="1530429"/>
            <a:ext cx="1868374" cy="833556"/>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rot="19476991">
            <a:off x="4564182" y="1703005"/>
            <a:ext cx="136498" cy="10688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rot="19476991">
            <a:off x="4716582" y="1703006"/>
            <a:ext cx="136498" cy="10688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rot="19476991">
            <a:off x="2672140" y="1566632"/>
            <a:ext cx="1691421" cy="99628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rot="19476991">
            <a:off x="4500959" y="1953072"/>
            <a:ext cx="96117" cy="7564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rot="19476991">
            <a:off x="4635212" y="1965291"/>
            <a:ext cx="45719" cy="101320"/>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Freeform 21"/>
          <p:cNvSpPr/>
          <p:nvPr/>
        </p:nvSpPr>
        <p:spPr>
          <a:xfrm rot="19476991">
            <a:off x="4704379" y="2012513"/>
            <a:ext cx="73730" cy="57335"/>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TextBox 22"/>
          <p:cNvSpPr txBox="1"/>
          <p:nvPr/>
        </p:nvSpPr>
        <p:spPr>
          <a:xfrm>
            <a:off x="380900" y="3118928"/>
            <a:ext cx="2159000" cy="1200329"/>
          </a:xfrm>
          <a:prstGeom prst="rect">
            <a:avLst/>
          </a:prstGeom>
          <a:noFill/>
        </p:spPr>
        <p:txBody>
          <a:bodyPr wrap="square" rtlCol="0">
            <a:spAutoFit/>
          </a:bodyPr>
          <a:lstStyle/>
          <a:p>
            <a:r>
              <a:rPr lang="en-US" b="1" dirty="0" smtClean="0">
                <a:solidFill>
                  <a:srgbClr val="800000"/>
                </a:solidFill>
              </a:rPr>
              <a:t>CACP Global 2016:</a:t>
            </a:r>
          </a:p>
          <a:p>
            <a:r>
              <a:rPr lang="en-US" b="1" dirty="0" smtClean="0">
                <a:solidFill>
                  <a:srgbClr val="800000"/>
                </a:solidFill>
              </a:rPr>
              <a:t>5 Teams</a:t>
            </a:r>
          </a:p>
          <a:p>
            <a:r>
              <a:rPr lang="en-US" b="1" dirty="0" smtClean="0">
                <a:solidFill>
                  <a:srgbClr val="800000"/>
                </a:solidFill>
              </a:rPr>
              <a:t>15 (13) Countries</a:t>
            </a:r>
          </a:p>
          <a:p>
            <a:r>
              <a:rPr lang="en-US" b="1" dirty="0" smtClean="0">
                <a:solidFill>
                  <a:srgbClr val="800000"/>
                </a:solidFill>
              </a:rPr>
              <a:t>5 Continents</a:t>
            </a:r>
            <a:endParaRPr lang="en-US" b="1" dirty="0">
              <a:solidFill>
                <a:srgbClr val="800000"/>
              </a:solidFill>
            </a:endParaRPr>
          </a:p>
        </p:txBody>
      </p:sp>
    </p:spTree>
    <p:extLst>
      <p:ext uri="{BB962C8B-B14F-4D97-AF65-F5344CB8AC3E}">
        <p14:creationId xmlns:p14="http://schemas.microsoft.com/office/powerpoint/2010/main" val="167403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olitical_world_map30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900"/>
            <a:ext cx="9144000" cy="4640580"/>
          </a:xfrm>
          <a:prstGeom prst="rect">
            <a:avLst/>
          </a:prstGeom>
        </p:spPr>
      </p:pic>
      <p:sp>
        <p:nvSpPr>
          <p:cNvPr id="10" name="Freeform 9"/>
          <p:cNvSpPr/>
          <p:nvPr/>
        </p:nvSpPr>
        <p:spPr>
          <a:xfrm>
            <a:off x="2539900" y="2150115"/>
            <a:ext cx="2395587" cy="213568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flipV="1">
            <a:off x="1587501" y="1996461"/>
            <a:ext cx="2908300" cy="74030"/>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flipV="1">
            <a:off x="2445938" y="1964709"/>
            <a:ext cx="2049863" cy="436829"/>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495801" y="1983246"/>
            <a:ext cx="439686" cy="2302553"/>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19476991" flipH="1">
            <a:off x="4581385" y="1955947"/>
            <a:ext cx="406681" cy="1570538"/>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rot="19476991">
            <a:off x="1566373" y="1958115"/>
            <a:ext cx="373422" cy="46143"/>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rot="19476991">
            <a:off x="2301935" y="2085998"/>
            <a:ext cx="45719" cy="35405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rot="19476991">
            <a:off x="2672140" y="1566632"/>
            <a:ext cx="1691421" cy="996282"/>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rot="19476991" flipV="1">
            <a:off x="5037597" y="3390906"/>
            <a:ext cx="134093" cy="7652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TextBox 22"/>
          <p:cNvSpPr txBox="1"/>
          <p:nvPr/>
        </p:nvSpPr>
        <p:spPr>
          <a:xfrm>
            <a:off x="380900" y="3118928"/>
            <a:ext cx="2692500" cy="923330"/>
          </a:xfrm>
          <a:prstGeom prst="rect">
            <a:avLst/>
          </a:prstGeom>
          <a:noFill/>
        </p:spPr>
        <p:txBody>
          <a:bodyPr wrap="square" rtlCol="0">
            <a:spAutoFit/>
          </a:bodyPr>
          <a:lstStyle/>
          <a:p>
            <a:r>
              <a:rPr lang="en-US" b="1" dirty="0" smtClean="0">
                <a:solidFill>
                  <a:srgbClr val="800000"/>
                </a:solidFill>
              </a:rPr>
              <a:t>David Schneider, EPS:</a:t>
            </a:r>
          </a:p>
          <a:p>
            <a:r>
              <a:rPr lang="en-US" b="1" dirty="0" smtClean="0">
                <a:solidFill>
                  <a:srgbClr val="800000"/>
                </a:solidFill>
              </a:rPr>
              <a:t>13 Flights</a:t>
            </a:r>
          </a:p>
          <a:p>
            <a:r>
              <a:rPr lang="en-US" b="1" dirty="0" smtClean="0">
                <a:solidFill>
                  <a:srgbClr val="800000"/>
                </a:solidFill>
              </a:rPr>
              <a:t>64 hours in the same suit</a:t>
            </a:r>
          </a:p>
        </p:txBody>
      </p:sp>
      <p:sp>
        <p:nvSpPr>
          <p:cNvPr id="24" name="Freeform 23"/>
          <p:cNvSpPr/>
          <p:nvPr/>
        </p:nvSpPr>
        <p:spPr>
          <a:xfrm rot="2123009">
            <a:off x="4159267" y="2306797"/>
            <a:ext cx="1309433" cy="744689"/>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rot="19476991">
            <a:off x="2017893" y="1826346"/>
            <a:ext cx="99031" cy="374310"/>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rot="19476991">
            <a:off x="2044836" y="1744718"/>
            <a:ext cx="376311" cy="555818"/>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rot="20802050">
            <a:off x="2023219" y="1794026"/>
            <a:ext cx="475168" cy="416324"/>
          </a:xfrm>
          <a:custGeom>
            <a:avLst/>
            <a:gdLst>
              <a:gd name="connsiteX0" fmla="*/ 0 w 2395587"/>
              <a:gd name="connsiteY0" fmla="*/ 0 h 2135684"/>
              <a:gd name="connsiteX1" fmla="*/ 1818337 w 2395587"/>
              <a:gd name="connsiteY1" fmla="*/ 562781 h 2135684"/>
              <a:gd name="connsiteX2" fmla="*/ 2395587 w 2395587"/>
              <a:gd name="connsiteY2" fmla="*/ 2135684 h 2135684"/>
            </a:gdLst>
            <a:ahLst/>
            <a:cxnLst>
              <a:cxn ang="0">
                <a:pos x="connsiteX0" y="connsiteY0"/>
              </a:cxn>
              <a:cxn ang="0">
                <a:pos x="connsiteX1" y="connsiteY1"/>
              </a:cxn>
              <a:cxn ang="0">
                <a:pos x="connsiteX2" y="connsiteY2"/>
              </a:cxn>
            </a:cxnLst>
            <a:rect l="l" t="t" r="r" b="b"/>
            <a:pathLst>
              <a:path w="2395587" h="2135684">
                <a:moveTo>
                  <a:pt x="0" y="0"/>
                </a:moveTo>
                <a:cubicBezTo>
                  <a:pt x="709536" y="103417"/>
                  <a:pt x="1419073" y="206834"/>
                  <a:pt x="1818337" y="562781"/>
                </a:cubicBezTo>
                <a:cubicBezTo>
                  <a:pt x="2217601" y="918728"/>
                  <a:pt x="2395587" y="2135684"/>
                  <a:pt x="2395587" y="2135684"/>
                </a:cubicBezTo>
              </a:path>
            </a:pathLst>
          </a:custGeom>
          <a:ln w="9525" cmpd="sng">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396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1000"/>
                                        <p:tgtEl>
                                          <p:spTgt spid="1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1000"/>
                                        <p:tgtEl>
                                          <p:spTgt spid="16"/>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1000"/>
                                        <p:tgtEl>
                                          <p:spTgt spid="20"/>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1000"/>
                                        <p:tgtEl>
                                          <p:spTgt spid="24"/>
                                        </p:tgtEl>
                                      </p:cBhvr>
                                    </p:animEffect>
                                  </p:childTnLst>
                                </p:cTn>
                              </p:par>
                            </p:childTnLst>
                          </p:cTn>
                        </p:par>
                        <p:par>
                          <p:cTn id="24" fill="hold">
                            <p:stCondLst>
                              <p:cond delay="5000"/>
                            </p:stCondLst>
                            <p:childTnLst>
                              <p:par>
                                <p:cTn id="25" presetID="2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1000"/>
                                        <p:tgtEl>
                                          <p:spTgt spid="19"/>
                                        </p:tgtEl>
                                      </p:cBhvr>
                                    </p:animEffect>
                                  </p:childTnLst>
                                </p:cTn>
                              </p:par>
                            </p:childTnLst>
                          </p:cTn>
                        </p:par>
                        <p:par>
                          <p:cTn id="28" fill="hold">
                            <p:stCondLst>
                              <p:cond delay="6000"/>
                            </p:stCondLst>
                            <p:childTnLst>
                              <p:par>
                                <p:cTn id="29" presetID="22" presetClass="entr" presetSubtype="2"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1000"/>
                                        <p:tgtEl>
                                          <p:spTgt spid="26"/>
                                        </p:tgtEl>
                                      </p:cBhvr>
                                    </p:animEffect>
                                  </p:childTnLst>
                                </p:cTn>
                              </p:par>
                            </p:childTnLst>
                          </p:cTn>
                        </p:par>
                        <p:par>
                          <p:cTn id="32" fill="hold">
                            <p:stCondLst>
                              <p:cond delay="70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1000"/>
                                        <p:tgtEl>
                                          <p:spTgt spid="25"/>
                                        </p:tgtEl>
                                      </p:cBhvr>
                                    </p:animEffect>
                                  </p:childTnLst>
                                </p:cTn>
                              </p:par>
                            </p:childTnLst>
                          </p:cTn>
                        </p:par>
                        <p:par>
                          <p:cTn id="36" fill="hold">
                            <p:stCondLst>
                              <p:cond delay="8000"/>
                            </p:stCondLst>
                            <p:childTnLst>
                              <p:par>
                                <p:cTn id="37" presetID="2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1000"/>
                                        <p:tgtEl>
                                          <p:spTgt spid="18"/>
                                        </p:tgtEl>
                                      </p:cBhvr>
                                    </p:animEffect>
                                  </p:childTnLst>
                                </p:cTn>
                              </p:par>
                            </p:childTnLst>
                          </p:cTn>
                        </p:par>
                        <p:par>
                          <p:cTn id="40" fill="hold">
                            <p:stCondLst>
                              <p:cond delay="90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1000"/>
                                        <p:tgtEl>
                                          <p:spTgt spid="12"/>
                                        </p:tgtEl>
                                      </p:cBhvr>
                                    </p:animEffect>
                                  </p:childTnLst>
                                </p:cTn>
                              </p:par>
                            </p:childTnLst>
                          </p:cTn>
                        </p:par>
                        <p:par>
                          <p:cTn id="44" fill="hold">
                            <p:stCondLst>
                              <p:cond delay="100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1000"/>
                                        <p:tgtEl>
                                          <p:spTgt spid="13"/>
                                        </p:tgtEl>
                                      </p:cBhvr>
                                    </p:animEffect>
                                  </p:childTnLst>
                                </p:cTn>
                              </p:par>
                            </p:childTnLst>
                          </p:cTn>
                        </p:par>
                        <p:par>
                          <p:cTn id="48" fill="hold">
                            <p:stCondLst>
                              <p:cond delay="11000"/>
                            </p:stCondLst>
                            <p:childTnLst>
                              <p:par>
                                <p:cTn id="49" presetID="22" presetClass="entr" presetSubtype="4"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1000"/>
                                        <p:tgtEl>
                                          <p:spTgt spid="10"/>
                                        </p:tgtEl>
                                      </p:cBhvr>
                                    </p:animEffect>
                                  </p:childTnLst>
                                </p:cTn>
                              </p:par>
                            </p:childTnLst>
                          </p:cTn>
                        </p:par>
                        <p:par>
                          <p:cTn id="52" fill="hold">
                            <p:stCondLst>
                              <p:cond delay="12000"/>
                            </p:stCondLst>
                            <p:childTnLst>
                              <p:par>
                                <p:cTn id="53" presetID="22" presetClass="entr" presetSubtype="4"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down)">
                                      <p:cBhvr>
                                        <p:cTn id="5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animBg="1"/>
      <p:bldP spid="17" grpId="0" animBg="1"/>
      <p:bldP spid="18" grpId="0" animBg="1"/>
      <p:bldP spid="19" grpId="0" animBg="1"/>
      <p:bldP spid="20" grpId="0" animBg="1"/>
      <p:bldP spid="24" grpId="0" animBg="1"/>
      <p:bldP spid="25" grpId="0" animBg="1"/>
      <p:bldP spid="26"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68493" y="1205626"/>
            <a:ext cx="7057963" cy="610850"/>
            <a:chOff x="996796" y="1511051"/>
            <a:chExt cx="7057963" cy="610850"/>
          </a:xfrm>
        </p:grpSpPr>
        <p:cxnSp>
          <p:nvCxnSpPr>
            <p:cNvPr id="7" name="Straight Connector 6"/>
            <p:cNvCxnSpPr/>
            <p:nvPr/>
          </p:nvCxnSpPr>
          <p:spPr>
            <a:xfrm>
              <a:off x="996796" y="1511051"/>
              <a:ext cx="7057963" cy="0"/>
            </a:xfrm>
            <a:prstGeom prst="line">
              <a:avLst/>
            </a:prstGeom>
            <a:ln w="76200" cmpd="sng">
              <a:solidFill>
                <a:schemeClr val="tx2">
                  <a:lumMod val="50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8" name="Isosceles Triangle 7"/>
            <p:cNvSpPr/>
            <p:nvPr/>
          </p:nvSpPr>
          <p:spPr>
            <a:xfrm>
              <a:off x="4180114" y="1591426"/>
              <a:ext cx="691327" cy="530475"/>
            </a:xfrm>
            <a:prstGeom prst="triangle">
              <a:avLst/>
            </a:prstGeom>
            <a:solidFill>
              <a:schemeClr val="tx2">
                <a:lumMod val="50000"/>
              </a:schemeClr>
            </a:solidFill>
            <a:ln>
              <a:solidFill>
                <a:srgbClr val="1025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8" name="Group 47"/>
          <p:cNvGrpSpPr/>
          <p:nvPr/>
        </p:nvGrpSpPr>
        <p:grpSpPr>
          <a:xfrm>
            <a:off x="968493" y="2140901"/>
            <a:ext cx="7057963" cy="2895755"/>
            <a:chOff x="968493" y="2140901"/>
            <a:chExt cx="7057963" cy="2895755"/>
          </a:xfrm>
        </p:grpSpPr>
        <p:grpSp>
          <p:nvGrpSpPr>
            <p:cNvPr id="14" name="Group 13"/>
            <p:cNvGrpSpPr/>
            <p:nvPr/>
          </p:nvGrpSpPr>
          <p:grpSpPr>
            <a:xfrm>
              <a:off x="968493" y="2140901"/>
              <a:ext cx="7057963" cy="458450"/>
              <a:chOff x="996796" y="2627951"/>
              <a:chExt cx="7057963" cy="458450"/>
            </a:xfrm>
          </p:grpSpPr>
          <p:cxnSp>
            <p:nvCxnSpPr>
              <p:cNvPr id="10" name="Straight Connector 9"/>
              <p:cNvCxnSpPr/>
              <p:nvPr/>
            </p:nvCxnSpPr>
            <p:spPr>
              <a:xfrm>
                <a:off x="996796" y="2627951"/>
                <a:ext cx="7057963" cy="0"/>
              </a:xfrm>
              <a:prstGeom prst="line">
                <a:avLst/>
              </a:prstGeom>
              <a:ln w="38100" cmpd="sng">
                <a:solidFill>
                  <a:schemeClr val="tx2">
                    <a:lumMod val="50000"/>
                    <a:alpha val="72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1" name="Isosceles Triangle 10"/>
              <p:cNvSpPr/>
              <p:nvPr/>
            </p:nvSpPr>
            <p:spPr>
              <a:xfrm>
                <a:off x="4316772" y="2708326"/>
                <a:ext cx="418011" cy="378075"/>
              </a:xfrm>
              <a:prstGeom prst="triangle">
                <a:avLst/>
              </a:prstGeom>
              <a:solidFill>
                <a:schemeClr val="tx2">
                  <a:lumMod val="50000"/>
                  <a:alpha val="60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968493" y="2953336"/>
              <a:ext cx="7057963" cy="458450"/>
              <a:chOff x="996796" y="2627951"/>
              <a:chExt cx="7057963" cy="458450"/>
            </a:xfrm>
          </p:grpSpPr>
          <p:cxnSp>
            <p:nvCxnSpPr>
              <p:cNvPr id="16" name="Straight Connector 15"/>
              <p:cNvCxnSpPr/>
              <p:nvPr/>
            </p:nvCxnSpPr>
            <p:spPr>
              <a:xfrm>
                <a:off x="996796" y="2627951"/>
                <a:ext cx="7057963" cy="0"/>
              </a:xfrm>
              <a:prstGeom prst="line">
                <a:avLst/>
              </a:prstGeom>
              <a:ln w="38100" cmpd="sng">
                <a:solidFill>
                  <a:schemeClr val="tx2">
                    <a:lumMod val="50000"/>
                    <a:alpha val="72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7" name="Isosceles Triangle 16"/>
              <p:cNvSpPr/>
              <p:nvPr/>
            </p:nvSpPr>
            <p:spPr>
              <a:xfrm>
                <a:off x="4316772" y="2708326"/>
                <a:ext cx="418011" cy="378075"/>
              </a:xfrm>
              <a:prstGeom prst="triangle">
                <a:avLst/>
              </a:prstGeom>
              <a:solidFill>
                <a:schemeClr val="tx2">
                  <a:lumMod val="50000"/>
                  <a:alpha val="60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968493" y="3765771"/>
              <a:ext cx="7057963" cy="458450"/>
              <a:chOff x="996796" y="2627951"/>
              <a:chExt cx="7057963" cy="458450"/>
            </a:xfrm>
          </p:grpSpPr>
          <p:cxnSp>
            <p:nvCxnSpPr>
              <p:cNvPr id="19" name="Straight Connector 18"/>
              <p:cNvCxnSpPr/>
              <p:nvPr/>
            </p:nvCxnSpPr>
            <p:spPr>
              <a:xfrm>
                <a:off x="996796" y="2627951"/>
                <a:ext cx="7057963" cy="0"/>
              </a:xfrm>
              <a:prstGeom prst="line">
                <a:avLst/>
              </a:prstGeom>
              <a:ln w="38100" cmpd="sng">
                <a:solidFill>
                  <a:schemeClr val="tx2">
                    <a:lumMod val="50000"/>
                    <a:alpha val="72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0" name="Isosceles Triangle 19"/>
              <p:cNvSpPr/>
              <p:nvPr/>
            </p:nvSpPr>
            <p:spPr>
              <a:xfrm>
                <a:off x="4316772" y="2708326"/>
                <a:ext cx="418011" cy="378075"/>
              </a:xfrm>
              <a:prstGeom prst="triangle">
                <a:avLst/>
              </a:prstGeom>
              <a:solidFill>
                <a:schemeClr val="tx2">
                  <a:lumMod val="50000"/>
                  <a:alpha val="60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968493" y="4578206"/>
              <a:ext cx="7057963" cy="458450"/>
              <a:chOff x="996796" y="2627951"/>
              <a:chExt cx="7057963" cy="458450"/>
            </a:xfrm>
          </p:grpSpPr>
          <p:cxnSp>
            <p:nvCxnSpPr>
              <p:cNvPr id="22" name="Straight Connector 21"/>
              <p:cNvCxnSpPr/>
              <p:nvPr/>
            </p:nvCxnSpPr>
            <p:spPr>
              <a:xfrm>
                <a:off x="996796" y="2627951"/>
                <a:ext cx="7057963" cy="0"/>
              </a:xfrm>
              <a:prstGeom prst="line">
                <a:avLst/>
              </a:prstGeom>
              <a:ln w="38100" cmpd="sng">
                <a:solidFill>
                  <a:schemeClr val="tx2">
                    <a:lumMod val="50000"/>
                    <a:alpha val="72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3" name="Isosceles Triangle 22"/>
              <p:cNvSpPr/>
              <p:nvPr/>
            </p:nvSpPr>
            <p:spPr>
              <a:xfrm>
                <a:off x="4316772" y="2708326"/>
                <a:ext cx="418011" cy="378075"/>
              </a:xfrm>
              <a:prstGeom prst="triangle">
                <a:avLst/>
              </a:prstGeom>
              <a:solidFill>
                <a:schemeClr val="tx2">
                  <a:lumMod val="50000"/>
                  <a:alpha val="60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6" name="Group 45"/>
          <p:cNvGrpSpPr/>
          <p:nvPr/>
        </p:nvGrpSpPr>
        <p:grpSpPr>
          <a:xfrm>
            <a:off x="1157572" y="784975"/>
            <a:ext cx="6735747" cy="369332"/>
            <a:chOff x="1157572" y="784975"/>
            <a:chExt cx="6735747" cy="369332"/>
          </a:xfrm>
        </p:grpSpPr>
        <p:sp>
          <p:nvSpPr>
            <p:cNvPr id="30" name="TextBox 29"/>
            <p:cNvSpPr txBox="1"/>
            <p:nvPr/>
          </p:nvSpPr>
          <p:spPr>
            <a:xfrm>
              <a:off x="1157572" y="784975"/>
              <a:ext cx="1479118" cy="369332"/>
            </a:xfrm>
            <a:prstGeom prst="rect">
              <a:avLst/>
            </a:prstGeom>
            <a:noFill/>
          </p:spPr>
          <p:txBody>
            <a:bodyPr wrap="square" rtlCol="0">
              <a:spAutoFit/>
            </a:bodyPr>
            <a:lstStyle/>
            <a:p>
              <a:r>
                <a:rPr lang="en-US" dirty="0" smtClean="0">
                  <a:solidFill>
                    <a:srgbClr val="800000"/>
                  </a:solidFill>
                </a:rPr>
                <a:t>State Security</a:t>
              </a:r>
              <a:endParaRPr lang="en-US" dirty="0">
                <a:solidFill>
                  <a:srgbClr val="800000"/>
                </a:solidFill>
              </a:endParaRPr>
            </a:p>
          </p:txBody>
        </p:sp>
        <p:sp>
          <p:nvSpPr>
            <p:cNvPr id="31" name="TextBox 30"/>
            <p:cNvSpPr txBox="1"/>
            <p:nvPr/>
          </p:nvSpPr>
          <p:spPr>
            <a:xfrm>
              <a:off x="6181415" y="784975"/>
              <a:ext cx="1711904" cy="369332"/>
            </a:xfrm>
            <a:prstGeom prst="rect">
              <a:avLst/>
            </a:prstGeom>
            <a:noFill/>
          </p:spPr>
          <p:txBody>
            <a:bodyPr wrap="square" rtlCol="0">
              <a:spAutoFit/>
            </a:bodyPr>
            <a:lstStyle/>
            <a:p>
              <a:pPr algn="r"/>
              <a:r>
                <a:rPr lang="en-US" dirty="0" smtClean="0">
                  <a:solidFill>
                    <a:srgbClr val="800000"/>
                  </a:solidFill>
                </a:rPr>
                <a:t>Human Security</a:t>
              </a:r>
              <a:endParaRPr lang="en-US" dirty="0">
                <a:solidFill>
                  <a:srgbClr val="800000"/>
                </a:solidFill>
              </a:endParaRPr>
            </a:p>
          </p:txBody>
        </p:sp>
      </p:grpSp>
      <p:grpSp>
        <p:nvGrpSpPr>
          <p:cNvPr id="47" name="Group 46"/>
          <p:cNvGrpSpPr/>
          <p:nvPr/>
        </p:nvGrpSpPr>
        <p:grpSpPr>
          <a:xfrm>
            <a:off x="1043689" y="1776485"/>
            <a:ext cx="6897861" cy="2777077"/>
            <a:chOff x="1043689" y="1776485"/>
            <a:chExt cx="6897861" cy="2777077"/>
          </a:xfrm>
        </p:grpSpPr>
        <p:sp>
          <p:nvSpPr>
            <p:cNvPr id="32" name="TextBox 31"/>
            <p:cNvSpPr txBox="1"/>
            <p:nvPr/>
          </p:nvSpPr>
          <p:spPr>
            <a:xfrm>
              <a:off x="1043690" y="1776485"/>
              <a:ext cx="1479118" cy="369332"/>
            </a:xfrm>
            <a:prstGeom prst="rect">
              <a:avLst/>
            </a:prstGeom>
            <a:noFill/>
          </p:spPr>
          <p:txBody>
            <a:bodyPr wrap="square" rtlCol="0">
              <a:spAutoFit/>
            </a:bodyPr>
            <a:lstStyle/>
            <a:p>
              <a:r>
                <a:rPr lang="en-US" dirty="0" smtClean="0">
                  <a:solidFill>
                    <a:srgbClr val="800000"/>
                  </a:solidFill>
                </a:rPr>
                <a:t>Warriors</a:t>
              </a:r>
              <a:endParaRPr lang="en-US" dirty="0">
                <a:solidFill>
                  <a:srgbClr val="800000"/>
                </a:solidFill>
              </a:endParaRPr>
            </a:p>
          </p:txBody>
        </p:sp>
        <p:sp>
          <p:nvSpPr>
            <p:cNvPr id="33" name="TextBox 32"/>
            <p:cNvSpPr txBox="1"/>
            <p:nvPr/>
          </p:nvSpPr>
          <p:spPr>
            <a:xfrm>
              <a:off x="1043689" y="2559360"/>
              <a:ext cx="2364713" cy="369332"/>
            </a:xfrm>
            <a:prstGeom prst="rect">
              <a:avLst/>
            </a:prstGeom>
            <a:noFill/>
          </p:spPr>
          <p:txBody>
            <a:bodyPr wrap="square" rtlCol="0">
              <a:spAutoFit/>
            </a:bodyPr>
            <a:lstStyle/>
            <a:p>
              <a:r>
                <a:rPr lang="en-US" dirty="0" smtClean="0">
                  <a:solidFill>
                    <a:srgbClr val="800000"/>
                  </a:solidFill>
                </a:rPr>
                <a:t>Offender Focused</a:t>
              </a:r>
              <a:endParaRPr lang="en-US" dirty="0">
                <a:solidFill>
                  <a:srgbClr val="800000"/>
                </a:solidFill>
              </a:endParaRPr>
            </a:p>
          </p:txBody>
        </p:sp>
        <p:sp>
          <p:nvSpPr>
            <p:cNvPr id="34" name="TextBox 33"/>
            <p:cNvSpPr txBox="1"/>
            <p:nvPr/>
          </p:nvSpPr>
          <p:spPr>
            <a:xfrm>
              <a:off x="1043690" y="3371795"/>
              <a:ext cx="2364712" cy="369332"/>
            </a:xfrm>
            <a:prstGeom prst="rect">
              <a:avLst/>
            </a:prstGeom>
            <a:noFill/>
          </p:spPr>
          <p:txBody>
            <a:bodyPr wrap="square" rtlCol="0">
              <a:spAutoFit/>
            </a:bodyPr>
            <a:lstStyle/>
            <a:p>
              <a:r>
                <a:rPr lang="en-US" dirty="0" smtClean="0">
                  <a:solidFill>
                    <a:srgbClr val="800000"/>
                  </a:solidFill>
                </a:rPr>
                <a:t>Tolerance to Violence</a:t>
              </a:r>
              <a:endParaRPr lang="en-US" dirty="0">
                <a:solidFill>
                  <a:srgbClr val="800000"/>
                </a:solidFill>
              </a:endParaRPr>
            </a:p>
          </p:txBody>
        </p:sp>
        <p:sp>
          <p:nvSpPr>
            <p:cNvPr id="35" name="TextBox 34"/>
            <p:cNvSpPr txBox="1"/>
            <p:nvPr/>
          </p:nvSpPr>
          <p:spPr>
            <a:xfrm>
              <a:off x="1043689" y="4184230"/>
              <a:ext cx="3582405" cy="369332"/>
            </a:xfrm>
            <a:prstGeom prst="rect">
              <a:avLst/>
            </a:prstGeom>
            <a:noFill/>
          </p:spPr>
          <p:txBody>
            <a:bodyPr wrap="square" rtlCol="0">
              <a:spAutoFit/>
            </a:bodyPr>
            <a:lstStyle/>
            <a:p>
              <a:r>
                <a:rPr lang="en-US" dirty="0" smtClean="0">
                  <a:solidFill>
                    <a:srgbClr val="800000"/>
                  </a:solidFill>
                </a:rPr>
                <a:t>Openness</a:t>
              </a:r>
              <a:endParaRPr lang="en-US" dirty="0">
                <a:solidFill>
                  <a:srgbClr val="800000"/>
                </a:solidFill>
              </a:endParaRPr>
            </a:p>
          </p:txBody>
        </p:sp>
        <p:sp>
          <p:nvSpPr>
            <p:cNvPr id="38" name="TextBox 37"/>
            <p:cNvSpPr txBox="1"/>
            <p:nvPr/>
          </p:nvSpPr>
          <p:spPr>
            <a:xfrm>
              <a:off x="5691385" y="1776485"/>
              <a:ext cx="2250165" cy="369332"/>
            </a:xfrm>
            <a:prstGeom prst="rect">
              <a:avLst/>
            </a:prstGeom>
            <a:noFill/>
          </p:spPr>
          <p:txBody>
            <a:bodyPr wrap="square" rtlCol="0">
              <a:spAutoFit/>
            </a:bodyPr>
            <a:lstStyle/>
            <a:p>
              <a:pPr algn="r"/>
              <a:r>
                <a:rPr lang="en-US" dirty="0" smtClean="0">
                  <a:solidFill>
                    <a:srgbClr val="800000"/>
                  </a:solidFill>
                </a:rPr>
                <a:t>Guardian</a:t>
              </a:r>
              <a:endParaRPr lang="en-US" dirty="0">
                <a:solidFill>
                  <a:srgbClr val="800000"/>
                </a:solidFill>
              </a:endParaRPr>
            </a:p>
          </p:txBody>
        </p:sp>
        <p:sp>
          <p:nvSpPr>
            <p:cNvPr id="39" name="TextBox 38"/>
            <p:cNvSpPr txBox="1"/>
            <p:nvPr/>
          </p:nvSpPr>
          <p:spPr>
            <a:xfrm>
              <a:off x="5546689" y="2559360"/>
              <a:ext cx="2394861" cy="369332"/>
            </a:xfrm>
            <a:prstGeom prst="rect">
              <a:avLst/>
            </a:prstGeom>
            <a:noFill/>
          </p:spPr>
          <p:txBody>
            <a:bodyPr wrap="square" rtlCol="0">
              <a:spAutoFit/>
            </a:bodyPr>
            <a:lstStyle/>
            <a:p>
              <a:pPr algn="r"/>
              <a:r>
                <a:rPr lang="en-US" dirty="0" smtClean="0">
                  <a:solidFill>
                    <a:srgbClr val="800000"/>
                  </a:solidFill>
                </a:rPr>
                <a:t>Victimization Focused</a:t>
              </a:r>
              <a:endParaRPr lang="en-US" dirty="0">
                <a:solidFill>
                  <a:srgbClr val="800000"/>
                </a:solidFill>
              </a:endParaRPr>
            </a:p>
          </p:txBody>
        </p:sp>
        <p:sp>
          <p:nvSpPr>
            <p:cNvPr id="40" name="TextBox 39"/>
            <p:cNvSpPr txBox="1"/>
            <p:nvPr/>
          </p:nvSpPr>
          <p:spPr>
            <a:xfrm>
              <a:off x="5241219" y="3371795"/>
              <a:ext cx="2684254" cy="369332"/>
            </a:xfrm>
            <a:prstGeom prst="rect">
              <a:avLst/>
            </a:prstGeom>
            <a:noFill/>
          </p:spPr>
          <p:txBody>
            <a:bodyPr wrap="square" rtlCol="0">
              <a:spAutoFit/>
            </a:bodyPr>
            <a:lstStyle/>
            <a:p>
              <a:pPr algn="r"/>
              <a:r>
                <a:rPr lang="en-US" dirty="0" smtClean="0">
                  <a:solidFill>
                    <a:srgbClr val="800000"/>
                  </a:solidFill>
                </a:rPr>
                <a:t>Intolerance to Violence</a:t>
              </a:r>
              <a:endParaRPr lang="en-US" dirty="0">
                <a:solidFill>
                  <a:srgbClr val="800000"/>
                </a:solidFill>
              </a:endParaRPr>
            </a:p>
          </p:txBody>
        </p:sp>
        <p:sp>
          <p:nvSpPr>
            <p:cNvPr id="41" name="TextBox 40"/>
            <p:cNvSpPr txBox="1"/>
            <p:nvPr/>
          </p:nvSpPr>
          <p:spPr>
            <a:xfrm>
              <a:off x="4662434" y="4184230"/>
              <a:ext cx="3279116" cy="369332"/>
            </a:xfrm>
            <a:prstGeom prst="rect">
              <a:avLst/>
            </a:prstGeom>
            <a:noFill/>
          </p:spPr>
          <p:txBody>
            <a:bodyPr wrap="square" rtlCol="0">
              <a:spAutoFit/>
            </a:bodyPr>
            <a:lstStyle/>
            <a:p>
              <a:pPr algn="r"/>
              <a:r>
                <a:rPr lang="en-US" dirty="0" smtClean="0">
                  <a:solidFill>
                    <a:srgbClr val="800000"/>
                  </a:solidFill>
                </a:rPr>
                <a:t>Closed</a:t>
              </a:r>
              <a:endParaRPr lang="en-US" dirty="0">
                <a:solidFill>
                  <a:srgbClr val="800000"/>
                </a:solidFill>
              </a:endParaRPr>
            </a:p>
          </p:txBody>
        </p:sp>
      </p:grpSp>
      <p:sp>
        <p:nvSpPr>
          <p:cNvPr id="44" name="TextBox 43"/>
          <p:cNvSpPr txBox="1"/>
          <p:nvPr/>
        </p:nvSpPr>
        <p:spPr>
          <a:xfrm>
            <a:off x="3842492" y="1575351"/>
            <a:ext cx="1302265" cy="292388"/>
          </a:xfrm>
          <a:prstGeom prst="rect">
            <a:avLst/>
          </a:prstGeom>
          <a:noFill/>
        </p:spPr>
        <p:txBody>
          <a:bodyPr wrap="square" rtlCol="0">
            <a:spAutoFit/>
          </a:bodyPr>
          <a:lstStyle/>
          <a:p>
            <a:pPr algn="ctr"/>
            <a:r>
              <a:rPr lang="en-US" sz="1300" dirty="0" smtClean="0">
                <a:solidFill>
                  <a:schemeClr val="bg1"/>
                </a:solidFill>
              </a:rPr>
              <a:t>Choices</a:t>
            </a:r>
            <a:endParaRPr lang="en-US" sz="1300" dirty="0">
              <a:solidFill>
                <a:schemeClr val="bg1"/>
              </a:solidFill>
            </a:endParaRPr>
          </a:p>
        </p:txBody>
      </p:sp>
      <p:sp>
        <p:nvSpPr>
          <p:cNvPr id="3" name="Title 2"/>
          <p:cNvSpPr>
            <a:spLocks noGrp="1"/>
          </p:cNvSpPr>
          <p:nvPr>
            <p:ph type="title"/>
          </p:nvPr>
        </p:nvSpPr>
        <p:spPr>
          <a:xfrm>
            <a:off x="378824" y="225979"/>
            <a:ext cx="8229600" cy="510453"/>
          </a:xfrm>
        </p:spPr>
        <p:txBody>
          <a:bodyPr/>
          <a:lstStyle/>
          <a:p>
            <a:r>
              <a:rPr lang="en-US" dirty="0">
                <a:solidFill>
                  <a:srgbClr val="002060"/>
                </a:solidFill>
              </a:rPr>
              <a:t>Multiple Polarities within Police &amp; within Community</a:t>
            </a:r>
            <a:br>
              <a:rPr lang="en-US" dirty="0">
                <a:solidFill>
                  <a:srgbClr val="002060"/>
                </a:solidFill>
              </a:rPr>
            </a:br>
            <a:endParaRPr lang="en-CA" dirty="0">
              <a:solidFill>
                <a:srgbClr val="002060"/>
              </a:solidFill>
            </a:endParaRPr>
          </a:p>
        </p:txBody>
      </p:sp>
    </p:spTree>
    <p:extLst>
      <p:ext uri="{BB962C8B-B14F-4D97-AF65-F5344CB8AC3E}">
        <p14:creationId xmlns:p14="http://schemas.microsoft.com/office/powerpoint/2010/main" val="98621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childTnLst>
                                </p:cTn>
                              </p:par>
                            </p:childTnLst>
                          </p:cTn>
                        </p:par>
                        <p:par>
                          <p:cTn id="12" fill="hold">
                            <p:stCondLst>
                              <p:cond delay="1000"/>
                            </p:stCondLst>
                            <p:childTnLst>
                              <p:par>
                                <p:cTn id="13" presetID="1" presetClass="entr" presetSubtype="0" fill="hold" nodeType="afterEffect">
                                  <p:stCondLst>
                                    <p:cond delay="200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a:p>
            <a:pPr marL="0" indent="0" algn="ctr">
              <a:buNone/>
            </a:pPr>
            <a:r>
              <a:rPr lang="fr-CA" sz="6600" b="1" dirty="0" smtClean="0"/>
              <a:t>SURVEY</a:t>
            </a:r>
          </a:p>
          <a:p>
            <a:pPr marL="0" indent="0" algn="ctr">
              <a:buNone/>
            </a:pPr>
            <a:r>
              <a:rPr lang="fr-CA" sz="6600" b="1" dirty="0" smtClean="0"/>
              <a:t>SONDAGE</a:t>
            </a:r>
          </a:p>
          <a:p>
            <a:pPr marL="0" indent="0" algn="ctr">
              <a:buNone/>
            </a:pPr>
            <a:endParaRPr lang="fr-CA" sz="2400" b="1" dirty="0"/>
          </a:p>
          <a:p>
            <a:pPr marL="0" indent="0" algn="ctr">
              <a:buNone/>
            </a:pPr>
            <a:endParaRPr lang="fr-CA" sz="2400" b="1" dirty="0" smtClean="0"/>
          </a:p>
          <a:p>
            <a:pPr marL="0" indent="0">
              <a:buNone/>
            </a:pPr>
            <a:endParaRPr lang="fr-CA" sz="2400" b="1" dirty="0"/>
          </a:p>
        </p:txBody>
      </p:sp>
    </p:spTree>
    <p:extLst>
      <p:ext uri="{BB962C8B-B14F-4D97-AF65-F5344CB8AC3E}">
        <p14:creationId xmlns:p14="http://schemas.microsoft.com/office/powerpoint/2010/main" val="103018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1: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6881091" cy="2031325"/>
          </a:xfrm>
          <a:prstGeom prst="rect">
            <a:avLst/>
          </a:prstGeom>
          <a:noFill/>
        </p:spPr>
        <p:txBody>
          <a:bodyPr wrap="square" rtlCol="0">
            <a:spAutoFit/>
          </a:bodyPr>
          <a:lstStyle/>
          <a:p>
            <a:r>
              <a:rPr lang="en-US" sz="3600" b="1" dirty="0">
                <a:solidFill>
                  <a:schemeClr val="accent1">
                    <a:lumMod val="60000"/>
                    <a:lumOff val="40000"/>
                  </a:schemeClr>
                </a:solidFill>
              </a:rPr>
              <a:t>Where does your police agency’s model fit in terms of disclosure of information with the public?</a:t>
            </a:r>
          </a:p>
          <a:p>
            <a:endParaRPr lang="en-US" dirty="0"/>
          </a:p>
        </p:txBody>
      </p:sp>
    </p:spTree>
    <p:extLst>
      <p:ext uri="{BB962C8B-B14F-4D97-AF65-F5344CB8AC3E}">
        <p14:creationId xmlns:p14="http://schemas.microsoft.com/office/powerpoint/2010/main" val="972999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53720" y="2890921"/>
            <a:ext cx="6985000" cy="2857500"/>
          </a:xfrm>
          <a:prstGeom prst="rect">
            <a:avLst/>
          </a:prstGeom>
          <a:ln>
            <a:solidFill>
              <a:schemeClr val="accent1">
                <a:lumMod val="50000"/>
              </a:schemeClr>
            </a:solidFill>
          </a:ln>
        </p:spPr>
      </p:pic>
      <p:cxnSp>
        <p:nvCxnSpPr>
          <p:cNvPr id="7" name="Straight Arrow Connector 6"/>
          <p:cNvCxnSpPr/>
          <p:nvPr/>
        </p:nvCxnSpPr>
        <p:spPr>
          <a:xfrm>
            <a:off x="944850" y="1919110"/>
            <a:ext cx="7094250" cy="0"/>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382887" y="2081632"/>
            <a:ext cx="1382888" cy="338554"/>
          </a:xfrm>
          <a:prstGeom prst="rect">
            <a:avLst/>
          </a:prstGeom>
          <a:noFill/>
        </p:spPr>
        <p:txBody>
          <a:bodyPr wrap="square" rtlCol="0">
            <a:spAutoFit/>
          </a:bodyPr>
          <a:lstStyle/>
          <a:p>
            <a:pPr algn="ctr"/>
            <a:r>
              <a:rPr lang="en-US" sz="1600" b="1" dirty="0" smtClean="0">
                <a:solidFill>
                  <a:srgbClr val="000090"/>
                </a:solidFill>
              </a:rPr>
              <a:t>Open Policing</a:t>
            </a:r>
            <a:endParaRPr lang="en-US" sz="1600" b="1" dirty="0">
              <a:solidFill>
                <a:srgbClr val="000090"/>
              </a:solidFill>
            </a:endParaRPr>
          </a:p>
        </p:txBody>
      </p:sp>
      <p:sp>
        <p:nvSpPr>
          <p:cNvPr id="10" name="TextBox 9"/>
          <p:cNvSpPr txBox="1"/>
          <p:nvPr/>
        </p:nvSpPr>
        <p:spPr>
          <a:xfrm>
            <a:off x="6382456" y="2060224"/>
            <a:ext cx="1656644" cy="338554"/>
          </a:xfrm>
          <a:prstGeom prst="rect">
            <a:avLst/>
          </a:prstGeom>
          <a:noFill/>
        </p:spPr>
        <p:txBody>
          <a:bodyPr wrap="square" rtlCol="0">
            <a:spAutoFit/>
          </a:bodyPr>
          <a:lstStyle/>
          <a:p>
            <a:pPr algn="ctr"/>
            <a:r>
              <a:rPr lang="en-US" sz="1600" b="1" dirty="0" smtClean="0">
                <a:solidFill>
                  <a:srgbClr val="000090"/>
                </a:solidFill>
              </a:rPr>
              <a:t>Closed Policing</a:t>
            </a:r>
            <a:endParaRPr lang="en-US" sz="1600" b="1" dirty="0">
              <a:solidFill>
                <a:srgbClr val="000090"/>
              </a:solidFill>
            </a:endParaRPr>
          </a:p>
        </p:txBody>
      </p:sp>
      <p:sp>
        <p:nvSpPr>
          <p:cNvPr id="11" name="TextBox 10"/>
          <p:cNvSpPr txBox="1"/>
          <p:nvPr/>
        </p:nvSpPr>
        <p:spPr>
          <a:xfrm>
            <a:off x="6842786" y="1549066"/>
            <a:ext cx="1382888" cy="338554"/>
          </a:xfrm>
          <a:prstGeom prst="rect">
            <a:avLst/>
          </a:prstGeom>
          <a:noFill/>
        </p:spPr>
        <p:txBody>
          <a:bodyPr wrap="square" rtlCol="0">
            <a:spAutoFit/>
          </a:bodyPr>
          <a:lstStyle/>
          <a:p>
            <a:pPr algn="ctr"/>
            <a:r>
              <a:rPr lang="en-US" sz="1600" dirty="0" smtClean="0">
                <a:solidFill>
                  <a:srgbClr val="000090"/>
                </a:solidFill>
              </a:rPr>
              <a:t>South Africa</a:t>
            </a:r>
            <a:endParaRPr lang="en-US" sz="1600" dirty="0">
              <a:solidFill>
                <a:srgbClr val="000090"/>
              </a:solidFill>
            </a:endParaRPr>
          </a:p>
        </p:txBody>
      </p:sp>
      <p:sp>
        <p:nvSpPr>
          <p:cNvPr id="12" name="TextBox 11"/>
          <p:cNvSpPr txBox="1"/>
          <p:nvPr/>
        </p:nvSpPr>
        <p:spPr>
          <a:xfrm>
            <a:off x="5296719" y="1542037"/>
            <a:ext cx="1382888" cy="338554"/>
          </a:xfrm>
          <a:prstGeom prst="rect">
            <a:avLst/>
          </a:prstGeom>
          <a:noFill/>
        </p:spPr>
        <p:txBody>
          <a:bodyPr wrap="square" rtlCol="0">
            <a:spAutoFit/>
          </a:bodyPr>
          <a:lstStyle/>
          <a:p>
            <a:pPr algn="ctr"/>
            <a:r>
              <a:rPr lang="en-US" sz="1600" dirty="0" smtClean="0">
                <a:solidFill>
                  <a:srgbClr val="000090"/>
                </a:solidFill>
              </a:rPr>
              <a:t>Hong Kong</a:t>
            </a:r>
            <a:endParaRPr lang="en-US" sz="1600" dirty="0">
              <a:solidFill>
                <a:srgbClr val="000090"/>
              </a:solidFill>
            </a:endParaRPr>
          </a:p>
        </p:txBody>
      </p:sp>
      <p:sp>
        <p:nvSpPr>
          <p:cNvPr id="13" name="TextBox 12"/>
          <p:cNvSpPr txBox="1"/>
          <p:nvPr/>
        </p:nvSpPr>
        <p:spPr>
          <a:xfrm>
            <a:off x="724714" y="1530710"/>
            <a:ext cx="1382888" cy="338554"/>
          </a:xfrm>
          <a:prstGeom prst="rect">
            <a:avLst/>
          </a:prstGeom>
          <a:noFill/>
        </p:spPr>
        <p:txBody>
          <a:bodyPr wrap="square" rtlCol="0">
            <a:spAutoFit/>
          </a:bodyPr>
          <a:lstStyle/>
          <a:p>
            <a:pPr algn="ctr"/>
            <a:r>
              <a:rPr lang="en-US" sz="1600" dirty="0" smtClean="0">
                <a:solidFill>
                  <a:srgbClr val="000090"/>
                </a:solidFill>
              </a:rPr>
              <a:t>Norway</a:t>
            </a:r>
            <a:endParaRPr lang="en-US" sz="1600" dirty="0">
              <a:solidFill>
                <a:srgbClr val="000090"/>
              </a:solidFill>
            </a:endParaRPr>
          </a:p>
        </p:txBody>
      </p:sp>
      <p:sp>
        <p:nvSpPr>
          <p:cNvPr id="15" name="TextBox 14"/>
          <p:cNvSpPr txBox="1"/>
          <p:nvPr/>
        </p:nvSpPr>
        <p:spPr>
          <a:xfrm>
            <a:off x="3005073" y="1514548"/>
            <a:ext cx="1382888" cy="338554"/>
          </a:xfrm>
          <a:prstGeom prst="rect">
            <a:avLst/>
          </a:prstGeom>
          <a:noFill/>
        </p:spPr>
        <p:txBody>
          <a:bodyPr wrap="square" rtlCol="0">
            <a:spAutoFit/>
          </a:bodyPr>
          <a:lstStyle/>
          <a:p>
            <a:pPr algn="ctr"/>
            <a:r>
              <a:rPr lang="en-US" sz="1600" dirty="0" smtClean="0">
                <a:solidFill>
                  <a:srgbClr val="000090"/>
                </a:solidFill>
              </a:rPr>
              <a:t>Germany</a:t>
            </a:r>
            <a:endParaRPr lang="en-US" sz="1600" dirty="0">
              <a:solidFill>
                <a:srgbClr val="000090"/>
              </a:solidFill>
            </a:endParaRPr>
          </a:p>
        </p:txBody>
      </p:sp>
      <p:cxnSp>
        <p:nvCxnSpPr>
          <p:cNvPr id="18" name="Straight Arrow Connector 17"/>
          <p:cNvCxnSpPr/>
          <p:nvPr/>
        </p:nvCxnSpPr>
        <p:spPr>
          <a:xfrm>
            <a:off x="3120784" y="1126346"/>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853607" y="508001"/>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20" name="TextBox 19"/>
          <p:cNvSpPr txBox="1"/>
          <p:nvPr/>
        </p:nvSpPr>
        <p:spPr>
          <a:xfrm>
            <a:off x="2725671" y="5748421"/>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21" name="Straight Arrow Connector 20"/>
          <p:cNvCxnSpPr/>
          <p:nvPr/>
        </p:nvCxnSpPr>
        <p:spPr>
          <a:xfrm>
            <a:off x="4542445" y="2451525"/>
            <a:ext cx="0" cy="3089682"/>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475795" y="2100328"/>
            <a:ext cx="2152316" cy="338554"/>
          </a:xfrm>
          <a:prstGeom prst="rect">
            <a:avLst/>
          </a:prstGeom>
          <a:noFill/>
        </p:spPr>
        <p:txBody>
          <a:bodyPr wrap="square" rtlCol="0">
            <a:spAutoFit/>
          </a:bodyPr>
          <a:lstStyle/>
          <a:p>
            <a:pPr algn="ctr"/>
            <a:r>
              <a:rPr lang="en-US" sz="1600" dirty="0" smtClean="0">
                <a:solidFill>
                  <a:srgbClr val="FF0000"/>
                </a:solidFill>
              </a:rPr>
              <a:t>Neutral</a:t>
            </a:r>
            <a:endParaRPr lang="en-US" sz="1600" dirty="0">
              <a:solidFill>
                <a:srgbClr val="FF0000"/>
              </a:solidFill>
            </a:endParaRPr>
          </a:p>
        </p:txBody>
      </p:sp>
      <p:sp>
        <p:nvSpPr>
          <p:cNvPr id="24" name="TextBox 23"/>
          <p:cNvSpPr txBox="1"/>
          <p:nvPr/>
        </p:nvSpPr>
        <p:spPr>
          <a:xfrm>
            <a:off x="7435273" y="651163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17364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5" grpId="0"/>
      <p:bldP spid="19"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2: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6881091" cy="2585323"/>
          </a:xfrm>
          <a:prstGeom prst="rect">
            <a:avLst/>
          </a:prstGeom>
          <a:noFill/>
        </p:spPr>
        <p:txBody>
          <a:bodyPr wrap="square" rtlCol="0">
            <a:spAutoFit/>
          </a:bodyPr>
          <a:lstStyle/>
          <a:p>
            <a:r>
              <a:rPr lang="en-US" sz="3600" b="1" dirty="0">
                <a:solidFill>
                  <a:schemeClr val="accent1">
                    <a:lumMod val="60000"/>
                    <a:lumOff val="40000"/>
                  </a:schemeClr>
                </a:solidFill>
              </a:rPr>
              <a:t>In your view, are citizens in your community becoming less or more tolerant to violence in Canadian society?</a:t>
            </a:r>
          </a:p>
          <a:p>
            <a:endParaRPr lang="en-US" dirty="0"/>
          </a:p>
        </p:txBody>
      </p:sp>
    </p:spTree>
    <p:extLst>
      <p:ext uri="{BB962C8B-B14F-4D97-AF65-F5344CB8AC3E}">
        <p14:creationId xmlns:p14="http://schemas.microsoft.com/office/powerpoint/2010/main" val="2541785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17600" y="2859335"/>
            <a:ext cx="6908800" cy="2832100"/>
          </a:xfrm>
          <a:prstGeom prst="rect">
            <a:avLst/>
          </a:prstGeom>
          <a:ln>
            <a:solidFill>
              <a:schemeClr val="accent1">
                <a:lumMod val="50000"/>
              </a:schemeClr>
            </a:solidFill>
          </a:ln>
        </p:spPr>
      </p:pic>
      <p:cxnSp>
        <p:nvCxnSpPr>
          <p:cNvPr id="5" name="Straight Arrow Connector 4"/>
          <p:cNvCxnSpPr/>
          <p:nvPr/>
        </p:nvCxnSpPr>
        <p:spPr>
          <a:xfrm flipV="1">
            <a:off x="1188451" y="1905000"/>
            <a:ext cx="6703519" cy="28222"/>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382887" y="1959068"/>
            <a:ext cx="1382888" cy="830997"/>
          </a:xfrm>
          <a:prstGeom prst="rect">
            <a:avLst/>
          </a:prstGeom>
          <a:noFill/>
        </p:spPr>
        <p:txBody>
          <a:bodyPr wrap="square" rtlCol="0">
            <a:spAutoFit/>
          </a:bodyPr>
          <a:lstStyle/>
          <a:p>
            <a:pPr algn="ctr"/>
            <a:r>
              <a:rPr lang="en-US" sz="1600" b="1" dirty="0" smtClean="0">
                <a:solidFill>
                  <a:srgbClr val="000090"/>
                </a:solidFill>
              </a:rPr>
              <a:t>More Tolerant to Violence</a:t>
            </a:r>
            <a:endParaRPr lang="en-US" sz="1600" b="1" dirty="0">
              <a:solidFill>
                <a:srgbClr val="000090"/>
              </a:solidFill>
            </a:endParaRPr>
          </a:p>
        </p:txBody>
      </p:sp>
      <p:sp>
        <p:nvSpPr>
          <p:cNvPr id="7" name="TextBox 6"/>
          <p:cNvSpPr txBox="1"/>
          <p:nvPr/>
        </p:nvSpPr>
        <p:spPr>
          <a:xfrm>
            <a:off x="6382456" y="2060224"/>
            <a:ext cx="1656644" cy="584776"/>
          </a:xfrm>
          <a:prstGeom prst="rect">
            <a:avLst/>
          </a:prstGeom>
          <a:noFill/>
        </p:spPr>
        <p:txBody>
          <a:bodyPr wrap="square" rtlCol="0">
            <a:spAutoFit/>
          </a:bodyPr>
          <a:lstStyle/>
          <a:p>
            <a:pPr algn="ctr"/>
            <a:r>
              <a:rPr lang="en-US" sz="1600" b="1" dirty="0" smtClean="0">
                <a:solidFill>
                  <a:srgbClr val="000090"/>
                </a:solidFill>
              </a:rPr>
              <a:t>Less Tolerant to Violence</a:t>
            </a:r>
            <a:endParaRPr lang="en-US" sz="1600" b="1" dirty="0">
              <a:solidFill>
                <a:srgbClr val="000090"/>
              </a:solidFill>
            </a:endParaRPr>
          </a:p>
        </p:txBody>
      </p:sp>
      <p:sp>
        <p:nvSpPr>
          <p:cNvPr id="9" name="TextBox 8"/>
          <p:cNvSpPr txBox="1"/>
          <p:nvPr/>
        </p:nvSpPr>
        <p:spPr>
          <a:xfrm>
            <a:off x="980353" y="1497176"/>
            <a:ext cx="1382888" cy="338554"/>
          </a:xfrm>
          <a:prstGeom prst="rect">
            <a:avLst/>
          </a:prstGeom>
          <a:noFill/>
        </p:spPr>
        <p:txBody>
          <a:bodyPr wrap="square" rtlCol="0">
            <a:spAutoFit/>
          </a:bodyPr>
          <a:lstStyle/>
          <a:p>
            <a:pPr algn="ctr"/>
            <a:r>
              <a:rPr lang="en-US" sz="1600" dirty="0" smtClean="0">
                <a:solidFill>
                  <a:srgbClr val="000090"/>
                </a:solidFill>
              </a:rPr>
              <a:t>South Africa</a:t>
            </a:r>
            <a:endParaRPr lang="en-US" sz="1600" dirty="0">
              <a:solidFill>
                <a:srgbClr val="000090"/>
              </a:solidFill>
            </a:endParaRPr>
          </a:p>
        </p:txBody>
      </p:sp>
      <p:sp>
        <p:nvSpPr>
          <p:cNvPr id="14" name="TextBox 13"/>
          <p:cNvSpPr txBox="1"/>
          <p:nvPr/>
        </p:nvSpPr>
        <p:spPr>
          <a:xfrm>
            <a:off x="6785774" y="1453884"/>
            <a:ext cx="1382888" cy="338554"/>
          </a:xfrm>
          <a:prstGeom prst="rect">
            <a:avLst/>
          </a:prstGeom>
          <a:noFill/>
        </p:spPr>
        <p:txBody>
          <a:bodyPr wrap="square" rtlCol="0">
            <a:spAutoFit/>
          </a:bodyPr>
          <a:lstStyle/>
          <a:p>
            <a:pPr algn="ctr"/>
            <a:r>
              <a:rPr lang="en-US" sz="1600" dirty="0" smtClean="0">
                <a:solidFill>
                  <a:srgbClr val="000090"/>
                </a:solidFill>
              </a:rPr>
              <a:t>Sweden</a:t>
            </a:r>
            <a:endParaRPr lang="en-US" sz="1600" dirty="0">
              <a:solidFill>
                <a:srgbClr val="000090"/>
              </a:solidFill>
            </a:endParaRPr>
          </a:p>
        </p:txBody>
      </p:sp>
      <p:sp>
        <p:nvSpPr>
          <p:cNvPr id="15" name="TextBox 14"/>
          <p:cNvSpPr txBox="1"/>
          <p:nvPr/>
        </p:nvSpPr>
        <p:spPr>
          <a:xfrm>
            <a:off x="2792511" y="1418606"/>
            <a:ext cx="1382888" cy="338554"/>
          </a:xfrm>
          <a:prstGeom prst="rect">
            <a:avLst/>
          </a:prstGeom>
          <a:noFill/>
        </p:spPr>
        <p:txBody>
          <a:bodyPr wrap="square" rtlCol="0">
            <a:spAutoFit/>
          </a:bodyPr>
          <a:lstStyle/>
          <a:p>
            <a:pPr algn="ctr"/>
            <a:r>
              <a:rPr lang="en-US" sz="1600" dirty="0" smtClean="0">
                <a:solidFill>
                  <a:srgbClr val="000090"/>
                </a:solidFill>
              </a:rPr>
              <a:t>USA</a:t>
            </a:r>
            <a:endParaRPr lang="en-US" sz="1600" dirty="0">
              <a:solidFill>
                <a:srgbClr val="000090"/>
              </a:solidFill>
            </a:endParaRPr>
          </a:p>
        </p:txBody>
      </p:sp>
      <p:cxnSp>
        <p:nvCxnSpPr>
          <p:cNvPr id="16" name="Straight Arrow Connector 15"/>
          <p:cNvCxnSpPr/>
          <p:nvPr/>
        </p:nvCxnSpPr>
        <p:spPr>
          <a:xfrm>
            <a:off x="4540211" y="1126346"/>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259666" y="508001"/>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18" name="TextBox 17"/>
          <p:cNvSpPr txBox="1"/>
          <p:nvPr/>
        </p:nvSpPr>
        <p:spPr>
          <a:xfrm>
            <a:off x="2792511" y="5748421"/>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19" name="Straight Arrow Connector 18"/>
          <p:cNvCxnSpPr/>
          <p:nvPr/>
        </p:nvCxnSpPr>
        <p:spPr>
          <a:xfrm>
            <a:off x="4716016" y="2438523"/>
            <a:ext cx="0" cy="3096003"/>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789063" y="2099969"/>
            <a:ext cx="1905000" cy="338554"/>
          </a:xfrm>
          <a:prstGeom prst="rect">
            <a:avLst/>
          </a:prstGeom>
          <a:noFill/>
        </p:spPr>
        <p:txBody>
          <a:bodyPr wrap="square" rtlCol="0">
            <a:spAutoFit/>
          </a:bodyPr>
          <a:lstStyle/>
          <a:p>
            <a:pPr algn="ctr"/>
            <a:r>
              <a:rPr lang="en-US" sz="1600" dirty="0" smtClean="0">
                <a:solidFill>
                  <a:srgbClr val="FF0000"/>
                </a:solidFill>
              </a:rPr>
              <a:t>Neutral</a:t>
            </a:r>
            <a:endParaRPr lang="en-US" sz="1600" dirty="0">
              <a:solidFill>
                <a:srgbClr val="FF0000"/>
              </a:solidFill>
            </a:endParaRPr>
          </a:p>
        </p:txBody>
      </p:sp>
      <p:sp>
        <p:nvSpPr>
          <p:cNvPr id="21" name="TextBox 20"/>
          <p:cNvSpPr txBox="1"/>
          <p:nvPr/>
        </p:nvSpPr>
        <p:spPr>
          <a:xfrm>
            <a:off x="5713510" y="1571275"/>
            <a:ext cx="1382888" cy="338554"/>
          </a:xfrm>
          <a:prstGeom prst="rect">
            <a:avLst/>
          </a:prstGeom>
          <a:noFill/>
        </p:spPr>
        <p:txBody>
          <a:bodyPr wrap="square" rtlCol="0">
            <a:spAutoFit/>
          </a:bodyPr>
          <a:lstStyle/>
          <a:p>
            <a:pPr algn="ctr"/>
            <a:r>
              <a:rPr lang="en-US" sz="1600" dirty="0" smtClean="0">
                <a:solidFill>
                  <a:srgbClr val="000090"/>
                </a:solidFill>
              </a:rPr>
              <a:t>Australia</a:t>
            </a:r>
            <a:endParaRPr lang="en-US" sz="1600" dirty="0">
              <a:solidFill>
                <a:srgbClr val="000090"/>
              </a:solidFill>
            </a:endParaRPr>
          </a:p>
        </p:txBody>
      </p:sp>
    </p:spTree>
    <p:extLst>
      <p:ext uri="{BB962C8B-B14F-4D97-AF65-F5344CB8AC3E}">
        <p14:creationId xmlns:p14="http://schemas.microsoft.com/office/powerpoint/2010/main" val="147659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7" grpId="0"/>
      <p:bldP spid="18"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3: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6881091" cy="2862322"/>
          </a:xfrm>
          <a:prstGeom prst="rect">
            <a:avLst/>
          </a:prstGeom>
          <a:noFill/>
        </p:spPr>
        <p:txBody>
          <a:bodyPr wrap="square" rtlCol="0">
            <a:spAutoFit/>
          </a:bodyPr>
          <a:lstStyle/>
          <a:p>
            <a:r>
              <a:rPr lang="en-US" sz="3600" b="1" dirty="0" smtClean="0">
                <a:solidFill>
                  <a:srgbClr val="95B3D7"/>
                </a:solidFill>
              </a:rPr>
              <a:t>Est-</a:t>
            </a:r>
            <a:r>
              <a:rPr lang="en-US" sz="3600" b="1" dirty="0" err="1" smtClean="0">
                <a:solidFill>
                  <a:srgbClr val="95B3D7"/>
                </a:solidFill>
              </a:rPr>
              <a:t>ce</a:t>
            </a:r>
            <a:r>
              <a:rPr lang="en-US" sz="3600" b="1" dirty="0" smtClean="0">
                <a:solidFill>
                  <a:srgbClr val="95B3D7"/>
                </a:solidFill>
              </a:rPr>
              <a:t> que </a:t>
            </a:r>
            <a:r>
              <a:rPr lang="en-US" sz="3600" b="1" dirty="0" err="1" smtClean="0">
                <a:solidFill>
                  <a:srgbClr val="95B3D7"/>
                </a:solidFill>
              </a:rPr>
              <a:t>vous</a:t>
            </a:r>
            <a:r>
              <a:rPr lang="en-US" sz="3600" b="1" dirty="0" smtClean="0">
                <a:solidFill>
                  <a:srgbClr val="95B3D7"/>
                </a:solidFill>
              </a:rPr>
              <a:t> </a:t>
            </a:r>
            <a:r>
              <a:rPr lang="en-US" sz="3600" b="1" dirty="0" err="1" smtClean="0">
                <a:solidFill>
                  <a:srgbClr val="95B3D7"/>
                </a:solidFill>
              </a:rPr>
              <a:t>diriez</a:t>
            </a:r>
            <a:r>
              <a:rPr lang="en-US" sz="3600" b="1" dirty="0" smtClean="0">
                <a:solidFill>
                  <a:srgbClr val="95B3D7"/>
                </a:solidFill>
              </a:rPr>
              <a:t> que </a:t>
            </a:r>
            <a:r>
              <a:rPr lang="en-US" sz="3600" b="1" dirty="0" err="1" smtClean="0">
                <a:solidFill>
                  <a:srgbClr val="95B3D7"/>
                </a:solidFill>
              </a:rPr>
              <a:t>votre</a:t>
            </a:r>
            <a:r>
              <a:rPr lang="en-US" sz="3600" b="1" dirty="0" smtClean="0">
                <a:solidFill>
                  <a:srgbClr val="95B3D7"/>
                </a:solidFill>
              </a:rPr>
              <a:t> service de police </a:t>
            </a:r>
            <a:r>
              <a:rPr lang="en-US" sz="3600" b="1" dirty="0" err="1" smtClean="0">
                <a:solidFill>
                  <a:srgbClr val="95B3D7"/>
                </a:solidFill>
              </a:rPr>
              <a:t>sers</a:t>
            </a:r>
            <a:r>
              <a:rPr lang="en-US" sz="3600" b="1" dirty="0" smtClean="0">
                <a:solidFill>
                  <a:srgbClr val="95B3D7"/>
                </a:solidFill>
              </a:rPr>
              <a:t> </a:t>
            </a:r>
            <a:r>
              <a:rPr lang="en-US" sz="3600" b="1" dirty="0" err="1" smtClean="0">
                <a:solidFill>
                  <a:srgbClr val="95B3D7"/>
                </a:solidFill>
              </a:rPr>
              <a:t>d’avantage</a:t>
            </a:r>
            <a:r>
              <a:rPr lang="en-US" sz="3600" b="1" dirty="0" smtClean="0">
                <a:solidFill>
                  <a:srgbClr val="95B3D7"/>
                </a:solidFill>
              </a:rPr>
              <a:t> les </a:t>
            </a:r>
            <a:r>
              <a:rPr lang="en-US" sz="3600" b="1" dirty="0" err="1" smtClean="0">
                <a:solidFill>
                  <a:srgbClr val="95B3D7"/>
                </a:solidFill>
              </a:rPr>
              <a:t>besoins</a:t>
            </a:r>
            <a:r>
              <a:rPr lang="en-US" sz="3600" b="1" dirty="0" smtClean="0">
                <a:solidFill>
                  <a:srgbClr val="95B3D7"/>
                </a:solidFill>
              </a:rPr>
              <a:t> du </a:t>
            </a:r>
            <a:r>
              <a:rPr lang="en-US" sz="3600" b="1" dirty="0" err="1" smtClean="0">
                <a:solidFill>
                  <a:srgbClr val="95B3D7"/>
                </a:solidFill>
              </a:rPr>
              <a:t>système</a:t>
            </a:r>
            <a:r>
              <a:rPr lang="en-US" sz="3600" b="1" dirty="0" smtClean="0">
                <a:solidFill>
                  <a:srgbClr val="95B3D7"/>
                </a:solidFill>
              </a:rPr>
              <a:t> </a:t>
            </a:r>
            <a:r>
              <a:rPr lang="en-US" sz="3600" b="1" dirty="0" err="1" smtClean="0">
                <a:solidFill>
                  <a:srgbClr val="95B3D7"/>
                </a:solidFill>
              </a:rPr>
              <a:t>judiciaire</a:t>
            </a:r>
            <a:r>
              <a:rPr lang="en-US" sz="3600" b="1" dirty="0" smtClean="0">
                <a:solidFill>
                  <a:srgbClr val="95B3D7"/>
                </a:solidFill>
              </a:rPr>
              <a:t> </a:t>
            </a:r>
            <a:r>
              <a:rPr lang="en-US" sz="3600" b="1" dirty="0" err="1" smtClean="0">
                <a:solidFill>
                  <a:srgbClr val="95B3D7"/>
                </a:solidFill>
              </a:rPr>
              <a:t>ou</a:t>
            </a:r>
            <a:r>
              <a:rPr lang="en-US" sz="3600" b="1" dirty="0" smtClean="0">
                <a:solidFill>
                  <a:srgbClr val="95B3D7"/>
                </a:solidFill>
              </a:rPr>
              <a:t> vise-t-</a:t>
            </a:r>
            <a:r>
              <a:rPr lang="en-US" sz="3600" b="1" dirty="0" err="1" smtClean="0">
                <a:solidFill>
                  <a:srgbClr val="95B3D7"/>
                </a:solidFill>
              </a:rPr>
              <a:t>il</a:t>
            </a:r>
            <a:r>
              <a:rPr lang="en-US" sz="3600" b="1" dirty="0" smtClean="0">
                <a:solidFill>
                  <a:srgbClr val="95B3D7"/>
                </a:solidFill>
              </a:rPr>
              <a:t> </a:t>
            </a:r>
            <a:r>
              <a:rPr lang="en-US" sz="3600" b="1" dirty="0" err="1" smtClean="0">
                <a:solidFill>
                  <a:srgbClr val="95B3D7"/>
                </a:solidFill>
              </a:rPr>
              <a:t>d’avantage</a:t>
            </a:r>
            <a:r>
              <a:rPr lang="en-US" sz="3600" b="1" dirty="0" smtClean="0">
                <a:solidFill>
                  <a:srgbClr val="95B3D7"/>
                </a:solidFill>
              </a:rPr>
              <a:t> à </a:t>
            </a:r>
            <a:r>
              <a:rPr lang="en-US" sz="3600" b="1" dirty="0" err="1" smtClean="0">
                <a:solidFill>
                  <a:srgbClr val="95B3D7"/>
                </a:solidFill>
              </a:rPr>
              <a:t>reduire</a:t>
            </a:r>
            <a:r>
              <a:rPr lang="en-US" sz="3600" b="1" dirty="0" smtClean="0">
                <a:solidFill>
                  <a:srgbClr val="95B3D7"/>
                </a:solidFill>
              </a:rPr>
              <a:t> la </a:t>
            </a:r>
            <a:r>
              <a:rPr lang="en-US" sz="3600" b="1" dirty="0" err="1" smtClean="0">
                <a:solidFill>
                  <a:srgbClr val="95B3D7"/>
                </a:solidFill>
              </a:rPr>
              <a:t>vicitimisation</a:t>
            </a:r>
            <a:r>
              <a:rPr lang="en-US" sz="3600" b="1" dirty="0" smtClean="0">
                <a:solidFill>
                  <a:srgbClr val="95B3D7"/>
                </a:solidFill>
              </a:rPr>
              <a:t>?</a:t>
            </a:r>
            <a:endParaRPr lang="en-US" dirty="0"/>
          </a:p>
        </p:txBody>
      </p:sp>
    </p:spTree>
    <p:extLst>
      <p:ext uri="{BB962C8B-B14F-4D97-AF65-F5344CB8AC3E}">
        <p14:creationId xmlns:p14="http://schemas.microsoft.com/office/powerpoint/2010/main" val="2440856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61949" y="2887518"/>
            <a:ext cx="6959600" cy="2755900"/>
          </a:xfrm>
          <a:prstGeom prst="rect">
            <a:avLst/>
          </a:prstGeom>
          <a:ln>
            <a:solidFill>
              <a:schemeClr val="accent1">
                <a:lumMod val="50000"/>
              </a:schemeClr>
            </a:solidFill>
          </a:ln>
        </p:spPr>
      </p:pic>
      <p:cxnSp>
        <p:nvCxnSpPr>
          <p:cNvPr id="4" name="Straight Arrow Connector 3"/>
          <p:cNvCxnSpPr/>
          <p:nvPr/>
        </p:nvCxnSpPr>
        <p:spPr>
          <a:xfrm flipV="1">
            <a:off x="1240439" y="1959068"/>
            <a:ext cx="6951579" cy="1"/>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82887" y="1959068"/>
            <a:ext cx="1382888" cy="830997"/>
          </a:xfrm>
          <a:prstGeom prst="rect">
            <a:avLst/>
          </a:prstGeom>
          <a:noFill/>
        </p:spPr>
        <p:txBody>
          <a:bodyPr wrap="square" rtlCol="0">
            <a:spAutoFit/>
          </a:bodyPr>
          <a:lstStyle/>
          <a:p>
            <a:pPr algn="ctr"/>
            <a:r>
              <a:rPr lang="en-US" sz="1600" b="1" dirty="0" smtClean="0">
                <a:solidFill>
                  <a:srgbClr val="000090"/>
                </a:solidFill>
              </a:rPr>
              <a:t>Focused on Prosecuting Offender </a:t>
            </a:r>
            <a:endParaRPr lang="en-US" sz="1600" b="1" dirty="0">
              <a:solidFill>
                <a:srgbClr val="000090"/>
              </a:solidFill>
            </a:endParaRPr>
          </a:p>
        </p:txBody>
      </p:sp>
      <p:sp>
        <p:nvSpPr>
          <p:cNvPr id="6" name="TextBox 5"/>
          <p:cNvSpPr txBox="1"/>
          <p:nvPr/>
        </p:nvSpPr>
        <p:spPr>
          <a:xfrm>
            <a:off x="6330243" y="1919111"/>
            <a:ext cx="1656644" cy="830997"/>
          </a:xfrm>
          <a:prstGeom prst="rect">
            <a:avLst/>
          </a:prstGeom>
          <a:noFill/>
        </p:spPr>
        <p:txBody>
          <a:bodyPr wrap="square" rtlCol="0">
            <a:spAutoFit/>
          </a:bodyPr>
          <a:lstStyle/>
          <a:p>
            <a:pPr algn="ctr"/>
            <a:r>
              <a:rPr lang="en-US" sz="1600" b="1" dirty="0" smtClean="0">
                <a:solidFill>
                  <a:srgbClr val="000090"/>
                </a:solidFill>
              </a:rPr>
              <a:t>Focused on Reducing Victimization</a:t>
            </a:r>
            <a:endParaRPr lang="en-US" sz="1600" b="1" dirty="0">
              <a:solidFill>
                <a:srgbClr val="000090"/>
              </a:solidFill>
            </a:endParaRPr>
          </a:p>
        </p:txBody>
      </p:sp>
      <p:sp>
        <p:nvSpPr>
          <p:cNvPr id="7" name="TextBox 6"/>
          <p:cNvSpPr txBox="1"/>
          <p:nvPr/>
        </p:nvSpPr>
        <p:spPr>
          <a:xfrm>
            <a:off x="691443" y="1210512"/>
            <a:ext cx="1382888" cy="338554"/>
          </a:xfrm>
          <a:prstGeom prst="rect">
            <a:avLst/>
          </a:prstGeom>
          <a:noFill/>
        </p:spPr>
        <p:txBody>
          <a:bodyPr wrap="square" rtlCol="0">
            <a:spAutoFit/>
          </a:bodyPr>
          <a:lstStyle/>
          <a:p>
            <a:pPr algn="ctr"/>
            <a:r>
              <a:rPr lang="en-US" sz="1600" dirty="0" smtClean="0">
                <a:solidFill>
                  <a:srgbClr val="000090"/>
                </a:solidFill>
              </a:rPr>
              <a:t>South Africa</a:t>
            </a:r>
            <a:endParaRPr lang="en-US" sz="1600" dirty="0">
              <a:solidFill>
                <a:srgbClr val="000090"/>
              </a:solidFill>
            </a:endParaRPr>
          </a:p>
        </p:txBody>
      </p:sp>
      <p:sp>
        <p:nvSpPr>
          <p:cNvPr id="9" name="TextBox 8"/>
          <p:cNvSpPr txBox="1"/>
          <p:nvPr/>
        </p:nvSpPr>
        <p:spPr>
          <a:xfrm>
            <a:off x="1876778" y="1210512"/>
            <a:ext cx="1382888" cy="338554"/>
          </a:xfrm>
          <a:prstGeom prst="rect">
            <a:avLst/>
          </a:prstGeom>
          <a:noFill/>
        </p:spPr>
        <p:txBody>
          <a:bodyPr wrap="square" rtlCol="0">
            <a:spAutoFit/>
          </a:bodyPr>
          <a:lstStyle/>
          <a:p>
            <a:pPr algn="ctr"/>
            <a:r>
              <a:rPr lang="en-US" sz="1600" dirty="0" smtClean="0">
                <a:solidFill>
                  <a:srgbClr val="000090"/>
                </a:solidFill>
              </a:rPr>
              <a:t>Hong Kong</a:t>
            </a:r>
            <a:endParaRPr lang="en-US" sz="1600" dirty="0">
              <a:solidFill>
                <a:srgbClr val="000090"/>
              </a:solidFill>
            </a:endParaRPr>
          </a:p>
        </p:txBody>
      </p:sp>
      <p:sp>
        <p:nvSpPr>
          <p:cNvPr id="10" name="TextBox 9"/>
          <p:cNvSpPr txBox="1"/>
          <p:nvPr/>
        </p:nvSpPr>
        <p:spPr>
          <a:xfrm>
            <a:off x="6956922" y="1580557"/>
            <a:ext cx="1382888" cy="338554"/>
          </a:xfrm>
          <a:prstGeom prst="rect">
            <a:avLst/>
          </a:prstGeom>
          <a:noFill/>
        </p:spPr>
        <p:txBody>
          <a:bodyPr wrap="square" rtlCol="0">
            <a:spAutoFit/>
          </a:bodyPr>
          <a:lstStyle/>
          <a:p>
            <a:pPr algn="ctr"/>
            <a:r>
              <a:rPr lang="en-US" sz="1600" dirty="0" smtClean="0">
                <a:solidFill>
                  <a:srgbClr val="000090"/>
                </a:solidFill>
              </a:rPr>
              <a:t>Norway</a:t>
            </a:r>
            <a:endParaRPr lang="en-US" sz="1600" dirty="0">
              <a:solidFill>
                <a:srgbClr val="000090"/>
              </a:solidFill>
            </a:endParaRPr>
          </a:p>
        </p:txBody>
      </p:sp>
      <p:sp>
        <p:nvSpPr>
          <p:cNvPr id="11" name="TextBox 10"/>
          <p:cNvSpPr txBox="1"/>
          <p:nvPr/>
        </p:nvSpPr>
        <p:spPr>
          <a:xfrm>
            <a:off x="1382887" y="1498433"/>
            <a:ext cx="1382888" cy="338554"/>
          </a:xfrm>
          <a:prstGeom prst="rect">
            <a:avLst/>
          </a:prstGeom>
          <a:noFill/>
        </p:spPr>
        <p:txBody>
          <a:bodyPr wrap="square" rtlCol="0">
            <a:spAutoFit/>
          </a:bodyPr>
          <a:lstStyle/>
          <a:p>
            <a:pPr algn="ctr"/>
            <a:r>
              <a:rPr lang="en-US" sz="1600" dirty="0" smtClean="0">
                <a:solidFill>
                  <a:srgbClr val="000090"/>
                </a:solidFill>
              </a:rPr>
              <a:t>Singapore</a:t>
            </a:r>
            <a:endParaRPr lang="en-US" sz="1600" dirty="0">
              <a:solidFill>
                <a:srgbClr val="000090"/>
              </a:solidFill>
            </a:endParaRPr>
          </a:p>
        </p:txBody>
      </p:sp>
      <p:sp>
        <p:nvSpPr>
          <p:cNvPr id="12" name="TextBox 11"/>
          <p:cNvSpPr txBox="1"/>
          <p:nvPr/>
        </p:nvSpPr>
        <p:spPr>
          <a:xfrm>
            <a:off x="4732412" y="1347474"/>
            <a:ext cx="1382888" cy="338554"/>
          </a:xfrm>
          <a:prstGeom prst="rect">
            <a:avLst/>
          </a:prstGeom>
          <a:noFill/>
        </p:spPr>
        <p:txBody>
          <a:bodyPr wrap="square" rtlCol="0">
            <a:spAutoFit/>
          </a:bodyPr>
          <a:lstStyle/>
          <a:p>
            <a:pPr algn="ctr"/>
            <a:r>
              <a:rPr lang="en-US" sz="1600" dirty="0" smtClean="0">
                <a:solidFill>
                  <a:srgbClr val="000090"/>
                </a:solidFill>
              </a:rPr>
              <a:t>Germany</a:t>
            </a:r>
            <a:endParaRPr lang="en-US" sz="1600" dirty="0">
              <a:solidFill>
                <a:srgbClr val="000090"/>
              </a:solidFill>
            </a:endParaRPr>
          </a:p>
        </p:txBody>
      </p:sp>
      <p:sp>
        <p:nvSpPr>
          <p:cNvPr id="13" name="TextBox 12"/>
          <p:cNvSpPr txBox="1"/>
          <p:nvPr/>
        </p:nvSpPr>
        <p:spPr>
          <a:xfrm>
            <a:off x="6809130" y="1350240"/>
            <a:ext cx="1382888" cy="338554"/>
          </a:xfrm>
          <a:prstGeom prst="rect">
            <a:avLst/>
          </a:prstGeom>
          <a:noFill/>
        </p:spPr>
        <p:txBody>
          <a:bodyPr wrap="square" rtlCol="0">
            <a:spAutoFit/>
          </a:bodyPr>
          <a:lstStyle/>
          <a:p>
            <a:pPr algn="ctr"/>
            <a:r>
              <a:rPr lang="en-US" sz="1600" dirty="0" smtClean="0">
                <a:solidFill>
                  <a:srgbClr val="000090"/>
                </a:solidFill>
              </a:rPr>
              <a:t>Sweden</a:t>
            </a:r>
            <a:endParaRPr lang="en-US" sz="1600" dirty="0">
              <a:solidFill>
                <a:srgbClr val="000090"/>
              </a:solidFill>
            </a:endParaRPr>
          </a:p>
        </p:txBody>
      </p:sp>
      <p:cxnSp>
        <p:nvCxnSpPr>
          <p:cNvPr id="15" name="Straight Arrow Connector 14"/>
          <p:cNvCxnSpPr/>
          <p:nvPr/>
        </p:nvCxnSpPr>
        <p:spPr>
          <a:xfrm>
            <a:off x="4580315" y="1102050"/>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259666" y="508001"/>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17" name="TextBox 16"/>
          <p:cNvSpPr txBox="1"/>
          <p:nvPr/>
        </p:nvSpPr>
        <p:spPr>
          <a:xfrm>
            <a:off x="2926191" y="5748421"/>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18" name="Straight Arrow Connector 17"/>
          <p:cNvCxnSpPr/>
          <p:nvPr/>
        </p:nvCxnSpPr>
        <p:spPr>
          <a:xfrm>
            <a:off x="4716229" y="2328217"/>
            <a:ext cx="0" cy="3132782"/>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763729" y="1989663"/>
            <a:ext cx="1905000" cy="338554"/>
          </a:xfrm>
          <a:prstGeom prst="rect">
            <a:avLst/>
          </a:prstGeom>
          <a:noFill/>
        </p:spPr>
        <p:txBody>
          <a:bodyPr wrap="square" rtlCol="0">
            <a:spAutoFit/>
          </a:bodyPr>
          <a:lstStyle/>
          <a:p>
            <a:pPr algn="ctr"/>
            <a:r>
              <a:rPr lang="en-US" sz="1600" dirty="0" smtClean="0">
                <a:solidFill>
                  <a:srgbClr val="FF0000"/>
                </a:solidFill>
              </a:rPr>
              <a:t>Neutral</a:t>
            </a:r>
            <a:endParaRPr lang="en-US" sz="1600" dirty="0">
              <a:solidFill>
                <a:srgbClr val="FF0000"/>
              </a:solidFill>
            </a:endParaRPr>
          </a:p>
        </p:txBody>
      </p:sp>
    </p:spTree>
    <p:extLst>
      <p:ext uri="{BB962C8B-B14F-4D97-AF65-F5344CB8AC3E}">
        <p14:creationId xmlns:p14="http://schemas.microsoft.com/office/powerpoint/2010/main" val="222035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6" grpId="0"/>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4: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6881091" cy="2308324"/>
          </a:xfrm>
          <a:prstGeom prst="rect">
            <a:avLst/>
          </a:prstGeom>
          <a:noFill/>
        </p:spPr>
        <p:txBody>
          <a:bodyPr wrap="square" rtlCol="0">
            <a:spAutoFit/>
          </a:bodyPr>
          <a:lstStyle/>
          <a:p>
            <a:r>
              <a:rPr lang="en-US" sz="3600" b="1" dirty="0" smtClean="0">
                <a:solidFill>
                  <a:srgbClr val="95B3D7"/>
                </a:solidFill>
              </a:rPr>
              <a:t>À </a:t>
            </a:r>
            <a:r>
              <a:rPr lang="en-US" sz="3600" b="1" dirty="0" err="1" smtClean="0">
                <a:solidFill>
                  <a:srgbClr val="95B3D7"/>
                </a:solidFill>
              </a:rPr>
              <a:t>quelle</a:t>
            </a:r>
            <a:r>
              <a:rPr lang="en-US" sz="3600" b="1" dirty="0" smtClean="0">
                <a:solidFill>
                  <a:srgbClr val="95B3D7"/>
                </a:solidFill>
              </a:rPr>
              <a:t> </a:t>
            </a:r>
            <a:r>
              <a:rPr lang="en-US" sz="3600" b="1" dirty="0" err="1" smtClean="0">
                <a:solidFill>
                  <a:srgbClr val="95B3D7"/>
                </a:solidFill>
              </a:rPr>
              <a:t>mentalité</a:t>
            </a:r>
            <a:r>
              <a:rPr lang="en-US" sz="3600" b="1" dirty="0" smtClean="0">
                <a:solidFill>
                  <a:srgbClr val="95B3D7"/>
                </a:solidFill>
              </a:rPr>
              <a:t> </a:t>
            </a:r>
            <a:r>
              <a:rPr lang="en-US" sz="3600" b="1" dirty="0" err="1" smtClean="0">
                <a:solidFill>
                  <a:srgbClr val="95B3D7"/>
                </a:solidFill>
              </a:rPr>
              <a:t>rattacheriez</a:t>
            </a:r>
            <a:r>
              <a:rPr lang="en-US" sz="3600" b="1" dirty="0" smtClean="0">
                <a:solidFill>
                  <a:srgbClr val="95B3D7"/>
                </a:solidFill>
              </a:rPr>
              <a:t> </a:t>
            </a:r>
            <a:r>
              <a:rPr lang="en-US" sz="3600" b="1" dirty="0" err="1" smtClean="0">
                <a:solidFill>
                  <a:srgbClr val="95B3D7"/>
                </a:solidFill>
              </a:rPr>
              <a:t>vous</a:t>
            </a:r>
            <a:r>
              <a:rPr lang="en-US" sz="3600" b="1" dirty="0" smtClean="0">
                <a:solidFill>
                  <a:srgbClr val="95B3D7"/>
                </a:solidFill>
              </a:rPr>
              <a:t> </a:t>
            </a:r>
            <a:r>
              <a:rPr lang="en-US" sz="3600" b="1" dirty="0" err="1" smtClean="0">
                <a:solidFill>
                  <a:srgbClr val="95B3D7"/>
                </a:solidFill>
              </a:rPr>
              <a:t>votre</a:t>
            </a:r>
            <a:r>
              <a:rPr lang="en-US" sz="3600" b="1" dirty="0" smtClean="0">
                <a:solidFill>
                  <a:srgbClr val="95B3D7"/>
                </a:solidFill>
              </a:rPr>
              <a:t> service de police:  à </a:t>
            </a:r>
            <a:r>
              <a:rPr lang="en-US" sz="3600" b="1" dirty="0" err="1" smtClean="0">
                <a:solidFill>
                  <a:srgbClr val="95B3D7"/>
                </a:solidFill>
              </a:rPr>
              <a:t>celui</a:t>
            </a:r>
            <a:r>
              <a:rPr lang="en-US" sz="3600" b="1" dirty="0" smtClean="0">
                <a:solidFill>
                  <a:srgbClr val="95B3D7"/>
                </a:solidFill>
              </a:rPr>
              <a:t> de </a:t>
            </a:r>
            <a:r>
              <a:rPr lang="en-US" sz="3600" b="1" dirty="0" err="1" smtClean="0">
                <a:solidFill>
                  <a:srgbClr val="95B3D7"/>
                </a:solidFill>
              </a:rPr>
              <a:t>Gardien</a:t>
            </a:r>
            <a:r>
              <a:rPr lang="en-US" sz="3600" b="1" dirty="0" smtClean="0">
                <a:solidFill>
                  <a:srgbClr val="95B3D7"/>
                </a:solidFill>
              </a:rPr>
              <a:t> de la </a:t>
            </a:r>
            <a:r>
              <a:rPr lang="en-US" sz="3600" b="1" dirty="0" err="1" smtClean="0">
                <a:solidFill>
                  <a:srgbClr val="95B3D7"/>
                </a:solidFill>
              </a:rPr>
              <a:t>paix</a:t>
            </a:r>
            <a:r>
              <a:rPr lang="en-US" sz="3600" b="1" dirty="0" smtClean="0">
                <a:solidFill>
                  <a:srgbClr val="95B3D7"/>
                </a:solidFill>
              </a:rPr>
              <a:t> </a:t>
            </a:r>
            <a:r>
              <a:rPr lang="en-US" sz="3600" b="1" dirty="0" err="1" smtClean="0">
                <a:solidFill>
                  <a:srgbClr val="95B3D7"/>
                </a:solidFill>
              </a:rPr>
              <a:t>ou</a:t>
            </a:r>
            <a:r>
              <a:rPr lang="en-US" sz="3600" b="1" dirty="0" smtClean="0">
                <a:solidFill>
                  <a:srgbClr val="95B3D7"/>
                </a:solidFill>
              </a:rPr>
              <a:t> à </a:t>
            </a:r>
            <a:r>
              <a:rPr lang="en-US" sz="3600" b="1" dirty="0" err="1" smtClean="0">
                <a:solidFill>
                  <a:srgbClr val="95B3D7"/>
                </a:solidFill>
              </a:rPr>
              <a:t>celui</a:t>
            </a:r>
            <a:r>
              <a:rPr lang="en-US" sz="3600" b="1" dirty="0" smtClean="0">
                <a:solidFill>
                  <a:srgbClr val="95B3D7"/>
                </a:solidFill>
              </a:rPr>
              <a:t> de </a:t>
            </a:r>
            <a:r>
              <a:rPr lang="en-US" sz="3600" b="1" dirty="0" err="1" smtClean="0">
                <a:solidFill>
                  <a:srgbClr val="95B3D7"/>
                </a:solidFill>
              </a:rPr>
              <a:t>Guerriers</a:t>
            </a:r>
            <a:r>
              <a:rPr lang="en-US" sz="3600" b="1" dirty="0" smtClean="0">
                <a:solidFill>
                  <a:srgbClr val="95B3D7"/>
                </a:solidFill>
              </a:rPr>
              <a:t> (chasseurs)?</a:t>
            </a:r>
            <a:endParaRPr lang="en-US" dirty="0"/>
          </a:p>
        </p:txBody>
      </p:sp>
    </p:spTree>
    <p:extLst>
      <p:ext uri="{BB962C8B-B14F-4D97-AF65-F5344CB8AC3E}">
        <p14:creationId xmlns:p14="http://schemas.microsoft.com/office/powerpoint/2010/main" val="18390741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92200" y="2804360"/>
            <a:ext cx="6959600" cy="2819400"/>
          </a:xfrm>
          <a:prstGeom prst="rect">
            <a:avLst/>
          </a:prstGeom>
          <a:ln>
            <a:solidFill>
              <a:schemeClr val="accent1">
                <a:lumMod val="50000"/>
              </a:schemeClr>
            </a:solidFill>
          </a:ln>
        </p:spPr>
      </p:pic>
      <p:pic>
        <p:nvPicPr>
          <p:cNvPr id="21" name="Picture 20"/>
          <p:cNvPicPr>
            <a:picLocks noChangeAspect="1"/>
          </p:cNvPicPr>
          <p:nvPr/>
        </p:nvPicPr>
        <p:blipFill>
          <a:blip r:embed="rId4"/>
          <a:stretch>
            <a:fillRect/>
          </a:stretch>
        </p:blipFill>
        <p:spPr>
          <a:xfrm>
            <a:off x="-830334" y="-3439879"/>
            <a:ext cx="7459578" cy="2781300"/>
          </a:xfrm>
          <a:prstGeom prst="rect">
            <a:avLst/>
          </a:prstGeom>
          <a:ln w="3175" cmpd="sng">
            <a:solidFill>
              <a:srgbClr val="4F81BD"/>
            </a:solidFill>
          </a:ln>
        </p:spPr>
      </p:pic>
      <p:cxnSp>
        <p:nvCxnSpPr>
          <p:cNvPr id="22" name="Straight Arrow Connector 21"/>
          <p:cNvCxnSpPr/>
          <p:nvPr/>
        </p:nvCxnSpPr>
        <p:spPr>
          <a:xfrm flipV="1">
            <a:off x="1273118" y="1919111"/>
            <a:ext cx="6713769" cy="1"/>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382887" y="1959068"/>
            <a:ext cx="1382888" cy="584776"/>
          </a:xfrm>
          <a:prstGeom prst="rect">
            <a:avLst/>
          </a:prstGeom>
          <a:noFill/>
        </p:spPr>
        <p:txBody>
          <a:bodyPr wrap="square" rtlCol="0">
            <a:spAutoFit/>
          </a:bodyPr>
          <a:lstStyle/>
          <a:p>
            <a:pPr algn="ctr"/>
            <a:r>
              <a:rPr lang="en-US" sz="1600" b="1" dirty="0" smtClean="0">
                <a:solidFill>
                  <a:srgbClr val="000090"/>
                </a:solidFill>
              </a:rPr>
              <a:t>Protecting the Community</a:t>
            </a:r>
            <a:endParaRPr lang="en-US" sz="1600" b="1" dirty="0">
              <a:solidFill>
                <a:srgbClr val="000090"/>
              </a:solidFill>
            </a:endParaRPr>
          </a:p>
        </p:txBody>
      </p:sp>
      <p:sp>
        <p:nvSpPr>
          <p:cNvPr id="24" name="TextBox 23"/>
          <p:cNvSpPr txBox="1"/>
          <p:nvPr/>
        </p:nvSpPr>
        <p:spPr>
          <a:xfrm>
            <a:off x="6330243" y="1919111"/>
            <a:ext cx="1656644" cy="584776"/>
          </a:xfrm>
          <a:prstGeom prst="rect">
            <a:avLst/>
          </a:prstGeom>
          <a:noFill/>
        </p:spPr>
        <p:txBody>
          <a:bodyPr wrap="square" rtlCol="0">
            <a:spAutoFit/>
          </a:bodyPr>
          <a:lstStyle/>
          <a:p>
            <a:pPr algn="ctr"/>
            <a:r>
              <a:rPr lang="en-US" sz="1600" b="1" dirty="0" smtClean="0">
                <a:solidFill>
                  <a:srgbClr val="000090"/>
                </a:solidFill>
              </a:rPr>
              <a:t>Conquering the Enemy</a:t>
            </a:r>
            <a:endParaRPr lang="en-US" sz="1600" b="1" dirty="0">
              <a:solidFill>
                <a:srgbClr val="000090"/>
              </a:solidFill>
            </a:endParaRPr>
          </a:p>
        </p:txBody>
      </p:sp>
      <p:sp>
        <p:nvSpPr>
          <p:cNvPr id="25" name="TextBox 24"/>
          <p:cNvSpPr txBox="1"/>
          <p:nvPr/>
        </p:nvSpPr>
        <p:spPr>
          <a:xfrm>
            <a:off x="6754692" y="1379788"/>
            <a:ext cx="1382888" cy="338554"/>
          </a:xfrm>
          <a:prstGeom prst="rect">
            <a:avLst/>
          </a:prstGeom>
          <a:noFill/>
        </p:spPr>
        <p:txBody>
          <a:bodyPr wrap="square" rtlCol="0">
            <a:spAutoFit/>
          </a:bodyPr>
          <a:lstStyle/>
          <a:p>
            <a:pPr algn="ctr"/>
            <a:r>
              <a:rPr lang="en-US" sz="1600" dirty="0" smtClean="0">
                <a:solidFill>
                  <a:srgbClr val="000090"/>
                </a:solidFill>
              </a:rPr>
              <a:t>South Africa</a:t>
            </a:r>
            <a:endParaRPr lang="en-US" sz="1600" dirty="0">
              <a:solidFill>
                <a:srgbClr val="000090"/>
              </a:solidFill>
            </a:endParaRPr>
          </a:p>
        </p:txBody>
      </p:sp>
      <p:sp>
        <p:nvSpPr>
          <p:cNvPr id="26" name="TextBox 25"/>
          <p:cNvSpPr txBox="1"/>
          <p:nvPr/>
        </p:nvSpPr>
        <p:spPr>
          <a:xfrm>
            <a:off x="5552168" y="1314582"/>
            <a:ext cx="1382888" cy="338554"/>
          </a:xfrm>
          <a:prstGeom prst="rect">
            <a:avLst/>
          </a:prstGeom>
          <a:noFill/>
        </p:spPr>
        <p:txBody>
          <a:bodyPr wrap="square" rtlCol="0">
            <a:spAutoFit/>
          </a:bodyPr>
          <a:lstStyle/>
          <a:p>
            <a:pPr algn="ctr"/>
            <a:r>
              <a:rPr lang="en-US" sz="1600" dirty="0" smtClean="0">
                <a:solidFill>
                  <a:srgbClr val="000090"/>
                </a:solidFill>
              </a:rPr>
              <a:t>Hong Kong</a:t>
            </a:r>
            <a:endParaRPr lang="en-US" sz="1600" dirty="0">
              <a:solidFill>
                <a:srgbClr val="000090"/>
              </a:solidFill>
            </a:endParaRPr>
          </a:p>
        </p:txBody>
      </p:sp>
      <p:sp>
        <p:nvSpPr>
          <p:cNvPr id="27" name="TextBox 26"/>
          <p:cNvSpPr txBox="1"/>
          <p:nvPr/>
        </p:nvSpPr>
        <p:spPr>
          <a:xfrm>
            <a:off x="1109134" y="1483859"/>
            <a:ext cx="1382888" cy="338554"/>
          </a:xfrm>
          <a:prstGeom prst="rect">
            <a:avLst/>
          </a:prstGeom>
          <a:noFill/>
        </p:spPr>
        <p:txBody>
          <a:bodyPr wrap="square" rtlCol="0">
            <a:spAutoFit/>
          </a:bodyPr>
          <a:lstStyle/>
          <a:p>
            <a:pPr algn="ctr"/>
            <a:r>
              <a:rPr lang="en-US" sz="1600" dirty="0" smtClean="0">
                <a:solidFill>
                  <a:srgbClr val="000090"/>
                </a:solidFill>
              </a:rPr>
              <a:t>Norway</a:t>
            </a:r>
            <a:endParaRPr lang="en-US" sz="1600" dirty="0">
              <a:solidFill>
                <a:srgbClr val="000090"/>
              </a:solidFill>
            </a:endParaRPr>
          </a:p>
        </p:txBody>
      </p:sp>
      <p:sp>
        <p:nvSpPr>
          <p:cNvPr id="29" name="TextBox 28"/>
          <p:cNvSpPr txBox="1"/>
          <p:nvPr/>
        </p:nvSpPr>
        <p:spPr>
          <a:xfrm>
            <a:off x="2467188" y="1271806"/>
            <a:ext cx="1382888" cy="338554"/>
          </a:xfrm>
          <a:prstGeom prst="rect">
            <a:avLst/>
          </a:prstGeom>
          <a:noFill/>
        </p:spPr>
        <p:txBody>
          <a:bodyPr wrap="square" rtlCol="0">
            <a:spAutoFit/>
          </a:bodyPr>
          <a:lstStyle/>
          <a:p>
            <a:pPr algn="ctr"/>
            <a:r>
              <a:rPr lang="en-US" sz="1600" dirty="0" smtClean="0">
                <a:solidFill>
                  <a:srgbClr val="000090"/>
                </a:solidFill>
              </a:rPr>
              <a:t>Germany</a:t>
            </a:r>
            <a:endParaRPr lang="en-US" sz="1600" dirty="0">
              <a:solidFill>
                <a:srgbClr val="000090"/>
              </a:solidFill>
            </a:endParaRPr>
          </a:p>
        </p:txBody>
      </p:sp>
      <p:sp>
        <p:nvSpPr>
          <p:cNvPr id="30" name="TextBox 29"/>
          <p:cNvSpPr txBox="1"/>
          <p:nvPr/>
        </p:nvSpPr>
        <p:spPr>
          <a:xfrm>
            <a:off x="1000774" y="1243284"/>
            <a:ext cx="1382888" cy="338554"/>
          </a:xfrm>
          <a:prstGeom prst="rect">
            <a:avLst/>
          </a:prstGeom>
          <a:noFill/>
        </p:spPr>
        <p:txBody>
          <a:bodyPr wrap="square" rtlCol="0">
            <a:spAutoFit/>
          </a:bodyPr>
          <a:lstStyle/>
          <a:p>
            <a:pPr algn="ctr"/>
            <a:r>
              <a:rPr lang="en-US" sz="1600" dirty="0" smtClean="0">
                <a:solidFill>
                  <a:srgbClr val="000090"/>
                </a:solidFill>
              </a:rPr>
              <a:t>Sweden</a:t>
            </a:r>
            <a:endParaRPr lang="en-US" sz="1600" dirty="0">
              <a:solidFill>
                <a:srgbClr val="000090"/>
              </a:solidFill>
            </a:endParaRPr>
          </a:p>
        </p:txBody>
      </p:sp>
      <p:sp>
        <p:nvSpPr>
          <p:cNvPr id="31" name="TextBox 30"/>
          <p:cNvSpPr txBox="1"/>
          <p:nvPr/>
        </p:nvSpPr>
        <p:spPr>
          <a:xfrm>
            <a:off x="5014158" y="1523750"/>
            <a:ext cx="1382888" cy="338554"/>
          </a:xfrm>
          <a:prstGeom prst="rect">
            <a:avLst/>
          </a:prstGeom>
          <a:noFill/>
        </p:spPr>
        <p:txBody>
          <a:bodyPr wrap="square" rtlCol="0">
            <a:spAutoFit/>
          </a:bodyPr>
          <a:lstStyle/>
          <a:p>
            <a:pPr algn="ctr"/>
            <a:r>
              <a:rPr lang="en-US" sz="1600" dirty="0" smtClean="0">
                <a:solidFill>
                  <a:srgbClr val="000090"/>
                </a:solidFill>
              </a:rPr>
              <a:t>USA</a:t>
            </a:r>
            <a:endParaRPr lang="en-US" sz="1600" dirty="0">
              <a:solidFill>
                <a:srgbClr val="000090"/>
              </a:solidFill>
            </a:endParaRPr>
          </a:p>
        </p:txBody>
      </p:sp>
      <p:cxnSp>
        <p:nvCxnSpPr>
          <p:cNvPr id="32" name="Straight Arrow Connector 31"/>
          <p:cNvCxnSpPr/>
          <p:nvPr/>
        </p:nvCxnSpPr>
        <p:spPr>
          <a:xfrm>
            <a:off x="3576492" y="1152683"/>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2496552" y="508001"/>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34" name="TextBox 33"/>
          <p:cNvSpPr txBox="1"/>
          <p:nvPr/>
        </p:nvSpPr>
        <p:spPr>
          <a:xfrm>
            <a:off x="2899455" y="5748421"/>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35" name="Straight Arrow Connector 34"/>
          <p:cNvCxnSpPr/>
          <p:nvPr/>
        </p:nvCxnSpPr>
        <p:spPr>
          <a:xfrm>
            <a:off x="4716229" y="2328964"/>
            <a:ext cx="0" cy="3132035"/>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763729" y="1990410"/>
            <a:ext cx="1905000" cy="338554"/>
          </a:xfrm>
          <a:prstGeom prst="rect">
            <a:avLst/>
          </a:prstGeom>
          <a:noFill/>
        </p:spPr>
        <p:txBody>
          <a:bodyPr wrap="square" rtlCol="0">
            <a:spAutoFit/>
          </a:bodyPr>
          <a:lstStyle/>
          <a:p>
            <a:pPr algn="ctr"/>
            <a:r>
              <a:rPr lang="en-US" sz="1600" dirty="0" smtClean="0">
                <a:solidFill>
                  <a:srgbClr val="FF0000"/>
                </a:solidFill>
              </a:rPr>
              <a:t>Neutral</a:t>
            </a:r>
            <a:endParaRPr lang="en-US" sz="1400" dirty="0">
              <a:solidFill>
                <a:srgbClr val="FF0000"/>
              </a:solidFill>
            </a:endParaRPr>
          </a:p>
        </p:txBody>
      </p:sp>
      <p:sp>
        <p:nvSpPr>
          <p:cNvPr id="37" name="TextBox 36"/>
          <p:cNvSpPr txBox="1"/>
          <p:nvPr/>
        </p:nvSpPr>
        <p:spPr>
          <a:xfrm>
            <a:off x="2273216" y="1543977"/>
            <a:ext cx="1382888" cy="338554"/>
          </a:xfrm>
          <a:prstGeom prst="rect">
            <a:avLst/>
          </a:prstGeom>
          <a:noFill/>
        </p:spPr>
        <p:txBody>
          <a:bodyPr wrap="square" rtlCol="0">
            <a:spAutoFit/>
          </a:bodyPr>
          <a:lstStyle/>
          <a:p>
            <a:pPr algn="ctr"/>
            <a:r>
              <a:rPr lang="en-US" sz="1600" dirty="0" smtClean="0">
                <a:solidFill>
                  <a:srgbClr val="000090"/>
                </a:solidFill>
              </a:rPr>
              <a:t>Australia</a:t>
            </a:r>
            <a:endParaRPr lang="en-US" sz="1600" dirty="0">
              <a:solidFill>
                <a:srgbClr val="000090"/>
              </a:solidFill>
            </a:endParaRPr>
          </a:p>
        </p:txBody>
      </p:sp>
    </p:spTree>
    <p:extLst>
      <p:ext uri="{BB962C8B-B14F-4D97-AF65-F5344CB8AC3E}">
        <p14:creationId xmlns:p14="http://schemas.microsoft.com/office/powerpoint/2010/main" val="419829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9" grpId="0"/>
      <p:bldP spid="30" grpId="0"/>
      <p:bldP spid="31"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5: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6881091" cy="3139321"/>
          </a:xfrm>
          <a:prstGeom prst="rect">
            <a:avLst/>
          </a:prstGeom>
          <a:noFill/>
        </p:spPr>
        <p:txBody>
          <a:bodyPr wrap="square" rtlCol="0">
            <a:spAutoFit/>
          </a:bodyPr>
          <a:lstStyle/>
          <a:p>
            <a:r>
              <a:rPr lang="en-US" sz="3600" b="1" dirty="0">
                <a:solidFill>
                  <a:srgbClr val="95B3D7"/>
                </a:solidFill>
              </a:rPr>
              <a:t>Where do you see your police service in the degree to which it seeks to serve the needs of the state and/or the needs of the citizen?</a:t>
            </a:r>
          </a:p>
          <a:p>
            <a:endParaRPr lang="en-US" dirty="0"/>
          </a:p>
        </p:txBody>
      </p:sp>
    </p:spTree>
    <p:extLst>
      <p:ext uri="{BB962C8B-B14F-4D97-AF65-F5344CB8AC3E}">
        <p14:creationId xmlns:p14="http://schemas.microsoft.com/office/powerpoint/2010/main" val="536672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64422" y="2864427"/>
            <a:ext cx="6845300" cy="2755900"/>
          </a:xfrm>
          <a:prstGeom prst="rect">
            <a:avLst/>
          </a:prstGeom>
          <a:ln>
            <a:solidFill>
              <a:schemeClr val="tx2">
                <a:lumMod val="50000"/>
              </a:schemeClr>
            </a:solidFill>
          </a:ln>
        </p:spPr>
      </p:pic>
      <p:cxnSp>
        <p:nvCxnSpPr>
          <p:cNvPr id="20" name="Straight Arrow Connector 19"/>
          <p:cNvCxnSpPr/>
          <p:nvPr/>
        </p:nvCxnSpPr>
        <p:spPr>
          <a:xfrm>
            <a:off x="1100665" y="1917624"/>
            <a:ext cx="6886222" cy="1"/>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382887" y="1959068"/>
            <a:ext cx="1382888" cy="584776"/>
          </a:xfrm>
          <a:prstGeom prst="rect">
            <a:avLst/>
          </a:prstGeom>
          <a:noFill/>
        </p:spPr>
        <p:txBody>
          <a:bodyPr wrap="square" rtlCol="0">
            <a:spAutoFit/>
          </a:bodyPr>
          <a:lstStyle/>
          <a:p>
            <a:pPr algn="ctr"/>
            <a:r>
              <a:rPr lang="en-US" sz="1600" b="1" dirty="0" smtClean="0">
                <a:solidFill>
                  <a:srgbClr val="000090"/>
                </a:solidFill>
              </a:rPr>
              <a:t>Serving the State</a:t>
            </a:r>
            <a:endParaRPr lang="en-US" sz="1600" b="1" dirty="0">
              <a:solidFill>
                <a:srgbClr val="000090"/>
              </a:solidFill>
            </a:endParaRPr>
          </a:p>
        </p:txBody>
      </p:sp>
      <p:sp>
        <p:nvSpPr>
          <p:cNvPr id="22" name="TextBox 21"/>
          <p:cNvSpPr txBox="1"/>
          <p:nvPr/>
        </p:nvSpPr>
        <p:spPr>
          <a:xfrm>
            <a:off x="6330243" y="1919111"/>
            <a:ext cx="1656644" cy="584776"/>
          </a:xfrm>
          <a:prstGeom prst="rect">
            <a:avLst/>
          </a:prstGeom>
          <a:noFill/>
        </p:spPr>
        <p:txBody>
          <a:bodyPr wrap="square" rtlCol="0">
            <a:spAutoFit/>
          </a:bodyPr>
          <a:lstStyle/>
          <a:p>
            <a:pPr algn="ctr"/>
            <a:r>
              <a:rPr lang="en-US" sz="1600" b="1" dirty="0" smtClean="0">
                <a:solidFill>
                  <a:srgbClr val="000090"/>
                </a:solidFill>
              </a:rPr>
              <a:t>Serving the Citizens</a:t>
            </a:r>
            <a:endParaRPr lang="en-US" sz="1600" b="1" dirty="0">
              <a:solidFill>
                <a:srgbClr val="000090"/>
              </a:solidFill>
            </a:endParaRPr>
          </a:p>
        </p:txBody>
      </p:sp>
      <p:sp>
        <p:nvSpPr>
          <p:cNvPr id="24" name="TextBox 23"/>
          <p:cNvSpPr txBox="1"/>
          <p:nvPr/>
        </p:nvSpPr>
        <p:spPr>
          <a:xfrm>
            <a:off x="1791741" y="1242729"/>
            <a:ext cx="1382888" cy="338554"/>
          </a:xfrm>
          <a:prstGeom prst="rect">
            <a:avLst/>
          </a:prstGeom>
          <a:noFill/>
        </p:spPr>
        <p:txBody>
          <a:bodyPr wrap="square" rtlCol="0">
            <a:spAutoFit/>
          </a:bodyPr>
          <a:lstStyle/>
          <a:p>
            <a:pPr algn="ctr"/>
            <a:r>
              <a:rPr lang="en-US" sz="1600" dirty="0" smtClean="0">
                <a:solidFill>
                  <a:srgbClr val="000090"/>
                </a:solidFill>
              </a:rPr>
              <a:t>Hong Kong</a:t>
            </a:r>
            <a:endParaRPr lang="en-US" sz="1600" dirty="0">
              <a:solidFill>
                <a:srgbClr val="000090"/>
              </a:solidFill>
            </a:endParaRPr>
          </a:p>
        </p:txBody>
      </p:sp>
      <p:sp>
        <p:nvSpPr>
          <p:cNvPr id="25" name="TextBox 24"/>
          <p:cNvSpPr txBox="1"/>
          <p:nvPr/>
        </p:nvSpPr>
        <p:spPr>
          <a:xfrm>
            <a:off x="7021687" y="1379789"/>
            <a:ext cx="1382888" cy="338554"/>
          </a:xfrm>
          <a:prstGeom prst="rect">
            <a:avLst/>
          </a:prstGeom>
          <a:noFill/>
        </p:spPr>
        <p:txBody>
          <a:bodyPr wrap="square" rtlCol="0">
            <a:spAutoFit/>
          </a:bodyPr>
          <a:lstStyle/>
          <a:p>
            <a:pPr algn="ctr"/>
            <a:r>
              <a:rPr lang="en-US" sz="1600" dirty="0" smtClean="0">
                <a:solidFill>
                  <a:srgbClr val="000090"/>
                </a:solidFill>
              </a:rPr>
              <a:t>Norway</a:t>
            </a:r>
            <a:endParaRPr lang="en-US" sz="1600" dirty="0">
              <a:solidFill>
                <a:srgbClr val="000090"/>
              </a:solidFill>
            </a:endParaRPr>
          </a:p>
        </p:txBody>
      </p:sp>
      <p:sp>
        <p:nvSpPr>
          <p:cNvPr id="26" name="TextBox 25"/>
          <p:cNvSpPr txBox="1"/>
          <p:nvPr/>
        </p:nvSpPr>
        <p:spPr>
          <a:xfrm>
            <a:off x="1216942" y="1514636"/>
            <a:ext cx="1382888" cy="338554"/>
          </a:xfrm>
          <a:prstGeom prst="rect">
            <a:avLst/>
          </a:prstGeom>
          <a:noFill/>
        </p:spPr>
        <p:txBody>
          <a:bodyPr wrap="square" rtlCol="0">
            <a:spAutoFit/>
          </a:bodyPr>
          <a:lstStyle/>
          <a:p>
            <a:pPr algn="ctr"/>
            <a:r>
              <a:rPr lang="en-US" sz="1600" dirty="0" smtClean="0">
                <a:solidFill>
                  <a:srgbClr val="000090"/>
                </a:solidFill>
              </a:rPr>
              <a:t>Singapore</a:t>
            </a:r>
            <a:endParaRPr lang="en-US" sz="1600" dirty="0">
              <a:solidFill>
                <a:srgbClr val="000090"/>
              </a:solidFill>
            </a:endParaRPr>
          </a:p>
        </p:txBody>
      </p:sp>
      <p:sp>
        <p:nvSpPr>
          <p:cNvPr id="27" name="TextBox 26"/>
          <p:cNvSpPr txBox="1"/>
          <p:nvPr/>
        </p:nvSpPr>
        <p:spPr>
          <a:xfrm>
            <a:off x="3877733" y="1210512"/>
            <a:ext cx="1382888" cy="338554"/>
          </a:xfrm>
          <a:prstGeom prst="rect">
            <a:avLst/>
          </a:prstGeom>
          <a:noFill/>
        </p:spPr>
        <p:txBody>
          <a:bodyPr wrap="square" rtlCol="0">
            <a:spAutoFit/>
          </a:bodyPr>
          <a:lstStyle/>
          <a:p>
            <a:pPr algn="ctr"/>
            <a:r>
              <a:rPr lang="en-US" sz="1600" dirty="0" smtClean="0">
                <a:solidFill>
                  <a:srgbClr val="000090"/>
                </a:solidFill>
              </a:rPr>
              <a:t>Germany</a:t>
            </a:r>
            <a:endParaRPr lang="en-US" sz="1600" dirty="0">
              <a:solidFill>
                <a:srgbClr val="000090"/>
              </a:solidFill>
            </a:endParaRPr>
          </a:p>
        </p:txBody>
      </p:sp>
      <p:cxnSp>
        <p:nvCxnSpPr>
          <p:cNvPr id="30" name="Straight Arrow Connector 29"/>
          <p:cNvCxnSpPr/>
          <p:nvPr/>
        </p:nvCxnSpPr>
        <p:spPr>
          <a:xfrm>
            <a:off x="5310678" y="1159915"/>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030133" y="541570"/>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32" name="TextBox 31"/>
          <p:cNvSpPr txBox="1"/>
          <p:nvPr/>
        </p:nvSpPr>
        <p:spPr>
          <a:xfrm>
            <a:off x="2874198" y="5735056"/>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33" name="Straight Arrow Connector 32"/>
          <p:cNvCxnSpPr>
            <a:stCxn id="34" idx="2"/>
          </p:cNvCxnSpPr>
          <p:nvPr/>
        </p:nvCxnSpPr>
        <p:spPr>
          <a:xfrm>
            <a:off x="4662757" y="2415264"/>
            <a:ext cx="0" cy="3045735"/>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710257" y="2076710"/>
            <a:ext cx="1905000" cy="338554"/>
          </a:xfrm>
          <a:prstGeom prst="rect">
            <a:avLst/>
          </a:prstGeom>
          <a:noFill/>
        </p:spPr>
        <p:txBody>
          <a:bodyPr wrap="square" rtlCol="0">
            <a:spAutoFit/>
          </a:bodyPr>
          <a:lstStyle/>
          <a:p>
            <a:pPr algn="ctr"/>
            <a:r>
              <a:rPr lang="en-US" sz="1600" dirty="0" smtClean="0">
                <a:solidFill>
                  <a:srgbClr val="FF0000"/>
                </a:solidFill>
              </a:rPr>
              <a:t>Neutral</a:t>
            </a:r>
            <a:endParaRPr lang="en-US" sz="1400" dirty="0">
              <a:solidFill>
                <a:srgbClr val="FF0000"/>
              </a:solidFill>
            </a:endParaRPr>
          </a:p>
        </p:txBody>
      </p:sp>
      <p:sp>
        <p:nvSpPr>
          <p:cNvPr id="35" name="TextBox 34"/>
          <p:cNvSpPr txBox="1"/>
          <p:nvPr/>
        </p:nvSpPr>
        <p:spPr>
          <a:xfrm>
            <a:off x="4030133" y="1498433"/>
            <a:ext cx="1382888" cy="338554"/>
          </a:xfrm>
          <a:prstGeom prst="rect">
            <a:avLst/>
          </a:prstGeom>
          <a:noFill/>
        </p:spPr>
        <p:txBody>
          <a:bodyPr wrap="square" rtlCol="0">
            <a:spAutoFit/>
          </a:bodyPr>
          <a:lstStyle/>
          <a:p>
            <a:pPr algn="ctr"/>
            <a:r>
              <a:rPr lang="en-US" sz="1600" dirty="0" smtClean="0">
                <a:solidFill>
                  <a:srgbClr val="000090"/>
                </a:solidFill>
              </a:rPr>
              <a:t>Australia</a:t>
            </a:r>
            <a:endParaRPr lang="en-US" sz="1600" dirty="0">
              <a:solidFill>
                <a:srgbClr val="000090"/>
              </a:solidFill>
            </a:endParaRPr>
          </a:p>
        </p:txBody>
      </p:sp>
    </p:spTree>
    <p:extLst>
      <p:ext uri="{BB962C8B-B14F-4D97-AF65-F5344CB8AC3E}">
        <p14:creationId xmlns:p14="http://schemas.microsoft.com/office/powerpoint/2010/main" val="207030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31" grpId="0"/>
      <p:bldP spid="32"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CPGlobalBackgroundFrontB-03-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5545" cy="6874994"/>
          </a:xfrm>
          <a:prstGeom prst="rect">
            <a:avLst/>
          </a:prstGeom>
        </p:spPr>
      </p:pic>
      <p:sp>
        <p:nvSpPr>
          <p:cNvPr id="5" name="TextBox 4"/>
          <p:cNvSpPr txBox="1"/>
          <p:nvPr/>
        </p:nvSpPr>
        <p:spPr>
          <a:xfrm>
            <a:off x="5461001" y="6303823"/>
            <a:ext cx="2597726" cy="307777"/>
          </a:xfrm>
          <a:prstGeom prst="rect">
            <a:avLst/>
          </a:prstGeom>
          <a:noFill/>
        </p:spPr>
        <p:txBody>
          <a:bodyPr wrap="square" rtlCol="0">
            <a:spAutoFit/>
          </a:bodyPr>
          <a:lstStyle/>
          <a:p>
            <a:pPr algn="r"/>
            <a:r>
              <a:rPr lang="en-US" sz="1400" dirty="0" err="1" smtClean="0">
                <a:solidFill>
                  <a:schemeClr val="accent1">
                    <a:lumMod val="75000"/>
                  </a:schemeClr>
                </a:solidFill>
              </a:rPr>
              <a:t>www.cacpglobal.ca</a:t>
            </a:r>
            <a:endParaRPr lang="en-US" sz="1400" dirty="0">
              <a:solidFill>
                <a:schemeClr val="accent1">
                  <a:lumMod val="75000"/>
                </a:schemeClr>
              </a:solidFill>
            </a:endParaRPr>
          </a:p>
        </p:txBody>
      </p:sp>
      <p:sp>
        <p:nvSpPr>
          <p:cNvPr id="6" name="TextBox 5"/>
          <p:cNvSpPr txBox="1"/>
          <p:nvPr/>
        </p:nvSpPr>
        <p:spPr>
          <a:xfrm>
            <a:off x="357907" y="557935"/>
            <a:ext cx="8266545" cy="584776"/>
          </a:xfrm>
          <a:prstGeom prst="rect">
            <a:avLst/>
          </a:prstGeom>
          <a:noFill/>
        </p:spPr>
        <p:txBody>
          <a:bodyPr wrap="square" rtlCol="0">
            <a:spAutoFit/>
          </a:bodyPr>
          <a:lstStyle/>
          <a:p>
            <a:r>
              <a:rPr lang="en-US" sz="3200" dirty="0" smtClean="0">
                <a:solidFill>
                  <a:schemeClr val="accent1">
                    <a:lumMod val="60000"/>
                    <a:lumOff val="40000"/>
                  </a:schemeClr>
                </a:solidFill>
                <a:latin typeface="Abadi MT Condensed Extra Bold"/>
                <a:cs typeface="Abadi MT Condensed Extra Bold"/>
              </a:rPr>
              <a:t>Question 6: </a:t>
            </a:r>
            <a:endParaRPr lang="en-US" sz="3200" dirty="0">
              <a:solidFill>
                <a:schemeClr val="accent1">
                  <a:lumMod val="60000"/>
                  <a:lumOff val="40000"/>
                </a:schemeClr>
              </a:solidFill>
              <a:latin typeface="Abadi MT Condensed Extra Bold"/>
              <a:cs typeface="Abadi MT Condensed Extra Bold"/>
            </a:endParaRPr>
          </a:p>
        </p:txBody>
      </p:sp>
      <p:sp>
        <p:nvSpPr>
          <p:cNvPr id="7" name="TextBox 6"/>
          <p:cNvSpPr txBox="1"/>
          <p:nvPr/>
        </p:nvSpPr>
        <p:spPr>
          <a:xfrm>
            <a:off x="946727" y="2124364"/>
            <a:ext cx="7112000" cy="3139321"/>
          </a:xfrm>
          <a:prstGeom prst="rect">
            <a:avLst/>
          </a:prstGeom>
          <a:noFill/>
        </p:spPr>
        <p:txBody>
          <a:bodyPr wrap="square" rtlCol="0">
            <a:spAutoFit/>
          </a:bodyPr>
          <a:lstStyle/>
          <a:p>
            <a:r>
              <a:rPr lang="en-US" sz="3600" b="1" dirty="0" smtClean="0">
                <a:solidFill>
                  <a:srgbClr val="95B3D7"/>
                </a:solidFill>
              </a:rPr>
              <a:t>À </a:t>
            </a:r>
            <a:r>
              <a:rPr lang="en-US" sz="3600" b="1" dirty="0" err="1" smtClean="0">
                <a:solidFill>
                  <a:srgbClr val="95B3D7"/>
                </a:solidFill>
              </a:rPr>
              <a:t>quel</a:t>
            </a:r>
            <a:r>
              <a:rPr lang="en-US" sz="3600" b="1" dirty="0" smtClean="0">
                <a:solidFill>
                  <a:srgbClr val="95B3D7"/>
                </a:solidFill>
              </a:rPr>
              <a:t> </a:t>
            </a:r>
            <a:r>
              <a:rPr lang="en-US" sz="3600" b="1" dirty="0" err="1" smtClean="0">
                <a:solidFill>
                  <a:srgbClr val="95B3D7"/>
                </a:solidFill>
              </a:rPr>
              <a:t>degré</a:t>
            </a:r>
            <a:r>
              <a:rPr lang="en-US" sz="3600" b="1" dirty="0" smtClean="0">
                <a:solidFill>
                  <a:srgbClr val="95B3D7"/>
                </a:solidFill>
              </a:rPr>
              <a:t> </a:t>
            </a:r>
            <a:r>
              <a:rPr lang="en-US" sz="3600" b="1" dirty="0" err="1" smtClean="0">
                <a:solidFill>
                  <a:srgbClr val="95B3D7"/>
                </a:solidFill>
              </a:rPr>
              <a:t>diriez-vous</a:t>
            </a:r>
            <a:r>
              <a:rPr lang="en-US" sz="3600" b="1" dirty="0" smtClean="0">
                <a:solidFill>
                  <a:srgbClr val="95B3D7"/>
                </a:solidFill>
              </a:rPr>
              <a:t> que </a:t>
            </a:r>
            <a:r>
              <a:rPr lang="en-US" sz="3600" b="1" dirty="0" err="1" smtClean="0">
                <a:solidFill>
                  <a:srgbClr val="95B3D7"/>
                </a:solidFill>
              </a:rPr>
              <a:t>votre</a:t>
            </a:r>
            <a:r>
              <a:rPr lang="en-US" sz="3600" b="1" dirty="0" smtClean="0">
                <a:solidFill>
                  <a:srgbClr val="95B3D7"/>
                </a:solidFill>
              </a:rPr>
              <a:t> service de police </a:t>
            </a:r>
            <a:r>
              <a:rPr lang="en-US" sz="3600" b="1" dirty="0" err="1" smtClean="0">
                <a:solidFill>
                  <a:srgbClr val="95B3D7"/>
                </a:solidFill>
              </a:rPr>
              <a:t>intègre</a:t>
            </a:r>
            <a:r>
              <a:rPr lang="en-US" sz="3600" b="1" dirty="0" smtClean="0">
                <a:solidFill>
                  <a:srgbClr val="95B3D7"/>
                </a:solidFill>
              </a:rPr>
              <a:t> </a:t>
            </a:r>
            <a:r>
              <a:rPr lang="en-US" sz="3600" b="1" dirty="0" err="1" smtClean="0">
                <a:solidFill>
                  <a:srgbClr val="95B3D7"/>
                </a:solidFill>
              </a:rPr>
              <a:t>une</a:t>
            </a:r>
            <a:r>
              <a:rPr lang="en-US" sz="3600" b="1" dirty="0" smtClean="0">
                <a:solidFill>
                  <a:srgbClr val="95B3D7"/>
                </a:solidFill>
              </a:rPr>
              <a:t> </a:t>
            </a:r>
            <a:r>
              <a:rPr lang="en-US" sz="3600" b="1" dirty="0" err="1" smtClean="0">
                <a:solidFill>
                  <a:srgbClr val="95B3D7"/>
                </a:solidFill>
              </a:rPr>
              <a:t>évaluation</a:t>
            </a:r>
            <a:r>
              <a:rPr lang="en-US" sz="3600" b="1" dirty="0" smtClean="0">
                <a:solidFill>
                  <a:srgbClr val="95B3D7"/>
                </a:solidFill>
              </a:rPr>
              <a:t> de </a:t>
            </a:r>
            <a:r>
              <a:rPr lang="en-US" sz="3600" b="1" dirty="0" err="1" smtClean="0">
                <a:solidFill>
                  <a:srgbClr val="95B3D7"/>
                </a:solidFill>
              </a:rPr>
              <a:t>l’environnement</a:t>
            </a:r>
            <a:r>
              <a:rPr lang="en-US" sz="3600" b="1" dirty="0" smtClean="0">
                <a:solidFill>
                  <a:srgbClr val="95B3D7"/>
                </a:solidFill>
              </a:rPr>
              <a:t> </a:t>
            </a:r>
            <a:r>
              <a:rPr lang="en-US" sz="3600" b="1" dirty="0" err="1" smtClean="0">
                <a:solidFill>
                  <a:srgbClr val="95B3D7"/>
                </a:solidFill>
              </a:rPr>
              <a:t>internationnal</a:t>
            </a:r>
            <a:r>
              <a:rPr lang="en-US" sz="3600" b="1" dirty="0" smtClean="0">
                <a:solidFill>
                  <a:srgbClr val="95B3D7"/>
                </a:solidFill>
              </a:rPr>
              <a:t> </a:t>
            </a:r>
            <a:r>
              <a:rPr lang="en-US" sz="3600" b="1" dirty="0" err="1" smtClean="0">
                <a:solidFill>
                  <a:srgbClr val="95B3D7"/>
                </a:solidFill>
              </a:rPr>
              <a:t>dans</a:t>
            </a:r>
            <a:r>
              <a:rPr lang="en-US" sz="3600" b="1" dirty="0" smtClean="0">
                <a:solidFill>
                  <a:srgbClr val="95B3D7"/>
                </a:solidFill>
              </a:rPr>
              <a:t> </a:t>
            </a:r>
            <a:r>
              <a:rPr lang="en-US" sz="3600" b="1" dirty="0" err="1" smtClean="0">
                <a:solidFill>
                  <a:srgbClr val="95B3D7"/>
                </a:solidFill>
              </a:rPr>
              <a:t>ses</a:t>
            </a:r>
            <a:r>
              <a:rPr lang="en-US" sz="3600" b="1" dirty="0" smtClean="0">
                <a:solidFill>
                  <a:srgbClr val="95B3D7"/>
                </a:solidFill>
              </a:rPr>
              <a:t> </a:t>
            </a:r>
            <a:r>
              <a:rPr lang="en-US" sz="3600" b="1" dirty="0" err="1" smtClean="0">
                <a:solidFill>
                  <a:srgbClr val="95B3D7"/>
                </a:solidFill>
              </a:rPr>
              <a:t>processus</a:t>
            </a:r>
            <a:r>
              <a:rPr lang="en-US" sz="3600" b="1" dirty="0" smtClean="0">
                <a:solidFill>
                  <a:srgbClr val="95B3D7"/>
                </a:solidFill>
              </a:rPr>
              <a:t> de </a:t>
            </a:r>
            <a:r>
              <a:rPr lang="en-US" sz="3600" b="1" dirty="0" err="1" smtClean="0">
                <a:solidFill>
                  <a:srgbClr val="95B3D7"/>
                </a:solidFill>
              </a:rPr>
              <a:t>planification</a:t>
            </a:r>
            <a:r>
              <a:rPr lang="en-US" sz="3600" b="1" dirty="0" smtClean="0">
                <a:solidFill>
                  <a:srgbClr val="95B3D7"/>
                </a:solidFill>
              </a:rPr>
              <a:t>?</a:t>
            </a:r>
            <a:endParaRPr lang="en-US" sz="3600" b="1" dirty="0">
              <a:solidFill>
                <a:srgbClr val="95B3D7"/>
              </a:solidFill>
            </a:endParaRPr>
          </a:p>
          <a:p>
            <a:endParaRPr lang="en-US" dirty="0"/>
          </a:p>
        </p:txBody>
      </p:sp>
    </p:spTree>
    <p:extLst>
      <p:ext uri="{BB962C8B-B14F-4D97-AF65-F5344CB8AC3E}">
        <p14:creationId xmlns:p14="http://schemas.microsoft.com/office/powerpoint/2010/main" val="3471909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1049736" y="2790065"/>
            <a:ext cx="6896100" cy="2844800"/>
          </a:xfrm>
          <a:prstGeom prst="rect">
            <a:avLst/>
          </a:prstGeom>
          <a:ln>
            <a:solidFill>
              <a:schemeClr val="accent1">
                <a:lumMod val="50000"/>
              </a:schemeClr>
            </a:solidFill>
          </a:ln>
        </p:spPr>
      </p:pic>
      <p:cxnSp>
        <p:nvCxnSpPr>
          <p:cNvPr id="3" name="Straight Arrow Connector 2"/>
          <p:cNvCxnSpPr/>
          <p:nvPr/>
        </p:nvCxnSpPr>
        <p:spPr>
          <a:xfrm>
            <a:off x="1136316" y="1932231"/>
            <a:ext cx="7152105" cy="26837"/>
          </a:xfrm>
          <a:prstGeom prst="straightConnector1">
            <a:avLst/>
          </a:prstGeom>
          <a:ln>
            <a:solidFill>
              <a:srgbClr val="000090"/>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1436359" y="1959068"/>
            <a:ext cx="1382888" cy="830997"/>
          </a:xfrm>
          <a:prstGeom prst="rect">
            <a:avLst/>
          </a:prstGeom>
          <a:noFill/>
        </p:spPr>
        <p:txBody>
          <a:bodyPr wrap="square" rtlCol="0">
            <a:spAutoFit/>
          </a:bodyPr>
          <a:lstStyle/>
          <a:p>
            <a:pPr algn="ctr"/>
            <a:r>
              <a:rPr lang="en-US" sz="1600" b="1" dirty="0" smtClean="0">
                <a:solidFill>
                  <a:srgbClr val="000090"/>
                </a:solidFill>
              </a:rPr>
              <a:t>No Global Perspectives Applied</a:t>
            </a:r>
            <a:endParaRPr lang="en-US" sz="1600" b="1" dirty="0">
              <a:solidFill>
                <a:srgbClr val="000090"/>
              </a:solidFill>
            </a:endParaRPr>
          </a:p>
        </p:txBody>
      </p:sp>
      <p:sp>
        <p:nvSpPr>
          <p:cNvPr id="5" name="TextBox 4"/>
          <p:cNvSpPr txBox="1"/>
          <p:nvPr/>
        </p:nvSpPr>
        <p:spPr>
          <a:xfrm>
            <a:off x="6069264" y="1919111"/>
            <a:ext cx="1917624" cy="830997"/>
          </a:xfrm>
          <a:prstGeom prst="rect">
            <a:avLst/>
          </a:prstGeom>
          <a:noFill/>
        </p:spPr>
        <p:txBody>
          <a:bodyPr wrap="square" rtlCol="0">
            <a:spAutoFit/>
          </a:bodyPr>
          <a:lstStyle/>
          <a:p>
            <a:pPr algn="ctr"/>
            <a:r>
              <a:rPr lang="en-US" sz="1600" b="1" dirty="0" smtClean="0">
                <a:solidFill>
                  <a:srgbClr val="000090"/>
                </a:solidFill>
              </a:rPr>
              <a:t>Well-Informed Global Perspectives Applied</a:t>
            </a:r>
            <a:endParaRPr lang="en-US" sz="1600" b="1" dirty="0">
              <a:solidFill>
                <a:srgbClr val="000090"/>
              </a:solidFill>
            </a:endParaRPr>
          </a:p>
        </p:txBody>
      </p:sp>
      <p:sp>
        <p:nvSpPr>
          <p:cNvPr id="6" name="TextBox 5"/>
          <p:cNvSpPr txBox="1"/>
          <p:nvPr/>
        </p:nvSpPr>
        <p:spPr>
          <a:xfrm>
            <a:off x="1698503" y="1548827"/>
            <a:ext cx="1382888" cy="338554"/>
          </a:xfrm>
          <a:prstGeom prst="rect">
            <a:avLst/>
          </a:prstGeom>
          <a:noFill/>
        </p:spPr>
        <p:txBody>
          <a:bodyPr wrap="square" rtlCol="0">
            <a:spAutoFit/>
          </a:bodyPr>
          <a:lstStyle/>
          <a:p>
            <a:pPr algn="ctr"/>
            <a:r>
              <a:rPr lang="en-US" sz="1600" dirty="0" smtClean="0">
                <a:solidFill>
                  <a:srgbClr val="000090"/>
                </a:solidFill>
              </a:rPr>
              <a:t>South Africa</a:t>
            </a:r>
            <a:endParaRPr lang="en-US" sz="1600" dirty="0">
              <a:solidFill>
                <a:srgbClr val="000090"/>
              </a:solidFill>
            </a:endParaRPr>
          </a:p>
        </p:txBody>
      </p:sp>
      <p:sp>
        <p:nvSpPr>
          <p:cNvPr id="7" name="TextBox 6"/>
          <p:cNvSpPr txBox="1"/>
          <p:nvPr/>
        </p:nvSpPr>
        <p:spPr>
          <a:xfrm>
            <a:off x="6946736" y="1243909"/>
            <a:ext cx="1382888" cy="338554"/>
          </a:xfrm>
          <a:prstGeom prst="rect">
            <a:avLst/>
          </a:prstGeom>
          <a:noFill/>
        </p:spPr>
        <p:txBody>
          <a:bodyPr wrap="square" rtlCol="0">
            <a:spAutoFit/>
          </a:bodyPr>
          <a:lstStyle/>
          <a:p>
            <a:pPr algn="ctr"/>
            <a:r>
              <a:rPr lang="en-US" sz="1600" dirty="0" smtClean="0">
                <a:solidFill>
                  <a:srgbClr val="000090"/>
                </a:solidFill>
              </a:rPr>
              <a:t>Hong Kong</a:t>
            </a:r>
            <a:endParaRPr lang="en-US" sz="1600" dirty="0">
              <a:solidFill>
                <a:srgbClr val="000090"/>
              </a:solidFill>
            </a:endParaRPr>
          </a:p>
        </p:txBody>
      </p:sp>
      <p:sp>
        <p:nvSpPr>
          <p:cNvPr id="9" name="TextBox 8"/>
          <p:cNvSpPr txBox="1"/>
          <p:nvPr/>
        </p:nvSpPr>
        <p:spPr>
          <a:xfrm>
            <a:off x="6315213" y="1602268"/>
            <a:ext cx="1382888" cy="338554"/>
          </a:xfrm>
          <a:prstGeom prst="rect">
            <a:avLst/>
          </a:prstGeom>
          <a:noFill/>
        </p:spPr>
        <p:txBody>
          <a:bodyPr wrap="square" rtlCol="0">
            <a:spAutoFit/>
          </a:bodyPr>
          <a:lstStyle/>
          <a:p>
            <a:pPr algn="ctr"/>
            <a:r>
              <a:rPr lang="en-US" sz="1600" dirty="0" smtClean="0">
                <a:solidFill>
                  <a:srgbClr val="000090"/>
                </a:solidFill>
              </a:rPr>
              <a:t>Singapore</a:t>
            </a:r>
            <a:endParaRPr lang="en-US" sz="1600" dirty="0">
              <a:solidFill>
                <a:srgbClr val="000090"/>
              </a:solidFill>
            </a:endParaRPr>
          </a:p>
        </p:txBody>
      </p:sp>
      <p:sp>
        <p:nvSpPr>
          <p:cNvPr id="10" name="TextBox 9"/>
          <p:cNvSpPr txBox="1"/>
          <p:nvPr/>
        </p:nvSpPr>
        <p:spPr>
          <a:xfrm>
            <a:off x="3877733" y="1210512"/>
            <a:ext cx="1382888" cy="338554"/>
          </a:xfrm>
          <a:prstGeom prst="rect">
            <a:avLst/>
          </a:prstGeom>
          <a:noFill/>
        </p:spPr>
        <p:txBody>
          <a:bodyPr wrap="square" rtlCol="0">
            <a:spAutoFit/>
          </a:bodyPr>
          <a:lstStyle/>
          <a:p>
            <a:pPr algn="ctr"/>
            <a:r>
              <a:rPr lang="en-US" sz="1600" dirty="0" smtClean="0">
                <a:solidFill>
                  <a:srgbClr val="000090"/>
                </a:solidFill>
              </a:rPr>
              <a:t>Germany</a:t>
            </a:r>
            <a:endParaRPr lang="en-US" sz="1600" dirty="0">
              <a:solidFill>
                <a:srgbClr val="000090"/>
              </a:solidFill>
            </a:endParaRPr>
          </a:p>
        </p:txBody>
      </p:sp>
      <p:sp>
        <p:nvSpPr>
          <p:cNvPr id="11" name="TextBox 10"/>
          <p:cNvSpPr txBox="1"/>
          <p:nvPr/>
        </p:nvSpPr>
        <p:spPr>
          <a:xfrm>
            <a:off x="5602125" y="1364307"/>
            <a:ext cx="1382888" cy="338554"/>
          </a:xfrm>
          <a:prstGeom prst="rect">
            <a:avLst/>
          </a:prstGeom>
          <a:noFill/>
        </p:spPr>
        <p:txBody>
          <a:bodyPr wrap="square" rtlCol="0">
            <a:spAutoFit/>
          </a:bodyPr>
          <a:lstStyle/>
          <a:p>
            <a:pPr algn="ctr"/>
            <a:r>
              <a:rPr lang="en-US" sz="1600" dirty="0" smtClean="0">
                <a:solidFill>
                  <a:srgbClr val="000090"/>
                </a:solidFill>
              </a:rPr>
              <a:t>Sweden</a:t>
            </a:r>
            <a:endParaRPr lang="en-US" sz="1600" dirty="0">
              <a:solidFill>
                <a:srgbClr val="000090"/>
              </a:solidFill>
            </a:endParaRPr>
          </a:p>
        </p:txBody>
      </p:sp>
      <p:sp>
        <p:nvSpPr>
          <p:cNvPr id="12" name="TextBox 11"/>
          <p:cNvSpPr txBox="1"/>
          <p:nvPr/>
        </p:nvSpPr>
        <p:spPr>
          <a:xfrm>
            <a:off x="2972467" y="1531037"/>
            <a:ext cx="1382888" cy="338554"/>
          </a:xfrm>
          <a:prstGeom prst="rect">
            <a:avLst/>
          </a:prstGeom>
          <a:noFill/>
        </p:spPr>
        <p:txBody>
          <a:bodyPr wrap="square" rtlCol="0">
            <a:spAutoFit/>
          </a:bodyPr>
          <a:lstStyle/>
          <a:p>
            <a:pPr algn="ctr"/>
            <a:r>
              <a:rPr lang="en-US" sz="1600" dirty="0" smtClean="0">
                <a:solidFill>
                  <a:srgbClr val="000090"/>
                </a:solidFill>
              </a:rPr>
              <a:t>USA</a:t>
            </a:r>
            <a:endParaRPr lang="en-US" sz="1600" dirty="0">
              <a:solidFill>
                <a:srgbClr val="000090"/>
              </a:solidFill>
            </a:endParaRPr>
          </a:p>
        </p:txBody>
      </p:sp>
      <p:cxnSp>
        <p:nvCxnSpPr>
          <p:cNvPr id="13" name="Straight Arrow Connector 12"/>
          <p:cNvCxnSpPr/>
          <p:nvPr/>
        </p:nvCxnSpPr>
        <p:spPr>
          <a:xfrm>
            <a:off x="5233885" y="1159915"/>
            <a:ext cx="0" cy="792765"/>
          </a:xfrm>
          <a:prstGeom prst="straightConnector1">
            <a:avLst/>
          </a:prstGeom>
          <a:ln w="571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993444" y="541570"/>
            <a:ext cx="2534354" cy="584776"/>
          </a:xfrm>
          <a:prstGeom prst="rect">
            <a:avLst/>
          </a:prstGeom>
          <a:noFill/>
        </p:spPr>
        <p:txBody>
          <a:bodyPr wrap="square" rtlCol="0">
            <a:spAutoFit/>
          </a:bodyPr>
          <a:lstStyle/>
          <a:p>
            <a:pPr algn="ctr"/>
            <a:r>
              <a:rPr lang="en-US" dirty="0" smtClean="0">
                <a:solidFill>
                  <a:srgbClr val="FF0000"/>
                </a:solidFill>
              </a:rPr>
              <a:t>Canada</a:t>
            </a:r>
          </a:p>
          <a:p>
            <a:pPr algn="ctr"/>
            <a:r>
              <a:rPr lang="en-US" sz="1400" dirty="0" smtClean="0">
                <a:solidFill>
                  <a:srgbClr val="FF0000"/>
                </a:solidFill>
              </a:rPr>
              <a:t>Average Police Leader Response</a:t>
            </a:r>
            <a:endParaRPr lang="en-US" sz="1400" dirty="0">
              <a:solidFill>
                <a:srgbClr val="FF0000"/>
              </a:solidFill>
            </a:endParaRPr>
          </a:p>
        </p:txBody>
      </p:sp>
      <p:sp>
        <p:nvSpPr>
          <p:cNvPr id="15" name="TextBox 14"/>
          <p:cNvSpPr txBox="1"/>
          <p:nvPr/>
        </p:nvSpPr>
        <p:spPr>
          <a:xfrm>
            <a:off x="2658831" y="5748421"/>
            <a:ext cx="3612443" cy="523220"/>
          </a:xfrm>
          <a:prstGeom prst="rect">
            <a:avLst/>
          </a:prstGeom>
          <a:noFill/>
        </p:spPr>
        <p:txBody>
          <a:bodyPr wrap="square" rtlCol="0">
            <a:spAutoFit/>
          </a:bodyPr>
          <a:lstStyle/>
          <a:p>
            <a:pPr algn="ctr"/>
            <a:r>
              <a:rPr lang="en-US" sz="1400" dirty="0" smtClean="0">
                <a:solidFill>
                  <a:srgbClr val="FF0000"/>
                </a:solidFill>
              </a:rPr>
              <a:t>Distribution of Canadian Police Leader Responses</a:t>
            </a:r>
            <a:endParaRPr lang="en-US" sz="1400" dirty="0">
              <a:solidFill>
                <a:srgbClr val="FF0000"/>
              </a:solidFill>
            </a:endParaRPr>
          </a:p>
        </p:txBody>
      </p:sp>
      <p:cxnSp>
        <p:nvCxnSpPr>
          <p:cNvPr id="16" name="Straight Arrow Connector 15"/>
          <p:cNvCxnSpPr>
            <a:stCxn id="17" idx="2"/>
          </p:cNvCxnSpPr>
          <p:nvPr/>
        </p:nvCxnSpPr>
        <p:spPr>
          <a:xfrm>
            <a:off x="4662757" y="2361811"/>
            <a:ext cx="0" cy="3099188"/>
          </a:xfrm>
          <a:prstGeom prst="straightConnector1">
            <a:avLst/>
          </a:prstGeom>
          <a:ln w="12700" cmpd="sng">
            <a:solidFill>
              <a:srgbClr val="FF0000"/>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710257" y="2023257"/>
            <a:ext cx="1905000" cy="338554"/>
          </a:xfrm>
          <a:prstGeom prst="rect">
            <a:avLst/>
          </a:prstGeom>
          <a:noFill/>
        </p:spPr>
        <p:txBody>
          <a:bodyPr wrap="square" rtlCol="0">
            <a:spAutoFit/>
          </a:bodyPr>
          <a:lstStyle/>
          <a:p>
            <a:pPr algn="ctr"/>
            <a:r>
              <a:rPr lang="en-US" sz="1600" dirty="0" smtClean="0">
                <a:solidFill>
                  <a:srgbClr val="FF0000"/>
                </a:solidFill>
              </a:rPr>
              <a:t>Neutral</a:t>
            </a:r>
            <a:endParaRPr lang="en-US" sz="1600" dirty="0">
              <a:solidFill>
                <a:srgbClr val="FF0000"/>
              </a:solidFill>
            </a:endParaRPr>
          </a:p>
        </p:txBody>
      </p:sp>
      <p:sp>
        <p:nvSpPr>
          <p:cNvPr id="18" name="TextBox 17"/>
          <p:cNvSpPr txBox="1"/>
          <p:nvPr/>
        </p:nvSpPr>
        <p:spPr>
          <a:xfrm>
            <a:off x="4044660" y="1452578"/>
            <a:ext cx="1382888" cy="338554"/>
          </a:xfrm>
          <a:prstGeom prst="rect">
            <a:avLst/>
          </a:prstGeom>
          <a:noFill/>
        </p:spPr>
        <p:txBody>
          <a:bodyPr wrap="square" rtlCol="0">
            <a:spAutoFit/>
          </a:bodyPr>
          <a:lstStyle/>
          <a:p>
            <a:pPr algn="ctr"/>
            <a:r>
              <a:rPr lang="en-US" sz="1600" dirty="0" smtClean="0">
                <a:solidFill>
                  <a:srgbClr val="000090"/>
                </a:solidFill>
              </a:rPr>
              <a:t>Australia</a:t>
            </a:r>
            <a:endParaRPr lang="en-US" sz="1600" dirty="0">
              <a:solidFill>
                <a:srgbClr val="000090"/>
              </a:solidFill>
            </a:endParaRPr>
          </a:p>
        </p:txBody>
      </p:sp>
    </p:spTree>
    <p:extLst>
      <p:ext uri="{BB962C8B-B14F-4D97-AF65-F5344CB8AC3E}">
        <p14:creationId xmlns:p14="http://schemas.microsoft.com/office/powerpoint/2010/main" val="375025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2" grpId="0"/>
      <p:bldP spid="14" grpId="0"/>
      <p:bldP spid="15"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94" y="-87312"/>
            <a:ext cx="8229600" cy="510453"/>
          </a:xfrm>
        </p:spPr>
        <p:txBody>
          <a:bodyPr/>
          <a:lstStyle/>
          <a:p>
            <a:r>
              <a:rPr lang="en-CA" dirty="0"/>
              <a:t/>
            </a:r>
            <a:br>
              <a:rPr lang="en-CA" dirty="0"/>
            </a:br>
            <a:r>
              <a:rPr lang="en-CA" dirty="0"/>
              <a:t>If we are to adapt to the realities of a globalized world, here are the action imperatives we must </a:t>
            </a:r>
            <a:r>
              <a:rPr lang="en-CA" dirty="0" smtClean="0"/>
              <a:t>undertake:</a:t>
            </a:r>
            <a:endParaRPr lang="en-CA" dirty="0"/>
          </a:p>
        </p:txBody>
      </p:sp>
      <p:sp>
        <p:nvSpPr>
          <p:cNvPr id="3" name="Content Placeholder 2"/>
          <p:cNvSpPr>
            <a:spLocks noGrp="1"/>
          </p:cNvSpPr>
          <p:nvPr>
            <p:ph idx="1"/>
          </p:nvPr>
        </p:nvSpPr>
        <p:spPr>
          <a:xfrm>
            <a:off x="231494" y="1296127"/>
            <a:ext cx="8599990" cy="4525963"/>
          </a:xfrm>
        </p:spPr>
        <p:txBody>
          <a:bodyPr/>
          <a:lstStyle/>
          <a:p>
            <a:pPr marL="971495" lvl="1" indent="-514350">
              <a:buFont typeface="+mj-lt"/>
              <a:buAutoNum type="arabicPeriod"/>
            </a:pPr>
            <a:r>
              <a:rPr lang="en-CA" sz="2000" dirty="0" smtClean="0"/>
              <a:t>Rebalance the criminal </a:t>
            </a:r>
            <a:r>
              <a:rPr lang="en-CA" sz="2000" dirty="0"/>
              <a:t>j</a:t>
            </a:r>
            <a:r>
              <a:rPr lang="en-CA" sz="2000" dirty="0" smtClean="0"/>
              <a:t>ustice </a:t>
            </a:r>
            <a:r>
              <a:rPr lang="en-CA" sz="2000" dirty="0"/>
              <a:t>s</a:t>
            </a:r>
            <a:r>
              <a:rPr lang="en-CA" sz="2000" dirty="0" smtClean="0"/>
              <a:t>ystem </a:t>
            </a:r>
            <a:r>
              <a:rPr lang="en-CA" sz="2000" dirty="0"/>
              <a:t>from </a:t>
            </a:r>
            <a:r>
              <a:rPr lang="en-CA" sz="2000" dirty="0" smtClean="0"/>
              <a:t>an offender to a victim </a:t>
            </a:r>
            <a:r>
              <a:rPr lang="en-CA" sz="2000" dirty="0"/>
              <a:t>and </a:t>
            </a:r>
            <a:r>
              <a:rPr lang="en-CA" sz="2000" dirty="0" smtClean="0"/>
              <a:t>witness focus</a:t>
            </a:r>
          </a:p>
          <a:p>
            <a:pPr marL="971495" lvl="1" indent="-514350">
              <a:buFont typeface="+mj-lt"/>
              <a:buAutoNum type="arabicPeriod"/>
            </a:pPr>
            <a:r>
              <a:rPr lang="en-CA" sz="2000" dirty="0" smtClean="0"/>
              <a:t>Take a global perspective when making evidence-based decisions</a:t>
            </a:r>
          </a:p>
          <a:p>
            <a:pPr marL="971495" lvl="1" indent="-514350">
              <a:buFont typeface="+mj-lt"/>
              <a:buAutoNum type="arabicPeriod"/>
            </a:pPr>
            <a:r>
              <a:rPr lang="en-CA" sz="2000" dirty="0" smtClean="0"/>
              <a:t>Find </a:t>
            </a:r>
            <a:r>
              <a:rPr lang="en-CA" sz="2000" dirty="0"/>
              <a:t>new ways to engage </a:t>
            </a:r>
            <a:r>
              <a:rPr lang="en-CA" sz="2000" dirty="0" smtClean="0"/>
              <a:t>with </a:t>
            </a:r>
            <a:r>
              <a:rPr lang="en-CA" sz="2000" dirty="0"/>
              <a:t>our </a:t>
            </a:r>
            <a:r>
              <a:rPr lang="en-CA" sz="2000" dirty="0" smtClean="0"/>
              <a:t>communities </a:t>
            </a:r>
            <a:r>
              <a:rPr lang="en-CA" sz="2000" dirty="0"/>
              <a:t>on </a:t>
            </a:r>
            <a:r>
              <a:rPr lang="en-CA" sz="2000" dirty="0" smtClean="0"/>
              <a:t>sensitive </a:t>
            </a:r>
            <a:r>
              <a:rPr lang="en-CA" sz="2000" dirty="0"/>
              <a:t>issues </a:t>
            </a:r>
            <a:r>
              <a:rPr lang="en-CA" sz="2000" dirty="0" smtClean="0"/>
              <a:t>like balancing </a:t>
            </a:r>
            <a:r>
              <a:rPr lang="en-CA" sz="2000" dirty="0"/>
              <a:t>rights of </a:t>
            </a:r>
            <a:r>
              <a:rPr lang="en-CA" sz="2000" dirty="0" smtClean="0"/>
              <a:t>privacy, prevention vs. enforcement, new sources of crime etc.</a:t>
            </a:r>
            <a:endParaRPr lang="en-CA" sz="2000" dirty="0"/>
          </a:p>
          <a:p>
            <a:pPr marL="971495" lvl="1" indent="-514350">
              <a:buFont typeface="+mj-lt"/>
              <a:buAutoNum type="arabicPeriod"/>
            </a:pPr>
            <a:r>
              <a:rPr lang="en-CA" sz="2000" dirty="0" smtClean="0"/>
              <a:t>Adopt consistent and comprehensive training standards and acknowledge the complexities of police education</a:t>
            </a:r>
          </a:p>
          <a:p>
            <a:pPr marL="971495" lvl="1" indent="-514350">
              <a:buFont typeface="+mj-lt"/>
              <a:buAutoNum type="arabicPeriod"/>
            </a:pPr>
            <a:r>
              <a:rPr lang="en-CA" sz="2000" dirty="0" smtClean="0"/>
              <a:t>Insulate </a:t>
            </a:r>
            <a:r>
              <a:rPr lang="en-CA" sz="2000" dirty="0"/>
              <a:t>Canada from a growing culture of </a:t>
            </a:r>
            <a:r>
              <a:rPr lang="en-CA" sz="2000" dirty="0" smtClean="0"/>
              <a:t>violence and other forms of crime (civil disobedience, reflections of a disturbed world)</a:t>
            </a:r>
          </a:p>
          <a:p>
            <a:pPr marL="971495" lvl="1" indent="-514350">
              <a:buFont typeface="+mj-lt"/>
              <a:buAutoNum type="arabicPeriod"/>
            </a:pPr>
            <a:r>
              <a:rPr lang="en-CA" sz="2000" dirty="0" smtClean="0"/>
              <a:t>Exploit opportunities to leverage technology</a:t>
            </a:r>
          </a:p>
          <a:p>
            <a:pPr marL="971495" lvl="1" indent="-514350">
              <a:buFont typeface="+mj-lt"/>
              <a:buAutoNum type="arabicPeriod"/>
            </a:pPr>
            <a:r>
              <a:rPr lang="en-CA" sz="2000" dirty="0" smtClean="0"/>
              <a:t>Recognize that the current approach to leadership must meet the demands of a globalized world</a:t>
            </a:r>
          </a:p>
          <a:p>
            <a:pPr lvl="1"/>
            <a:endParaRPr lang="en-CA" sz="2000" dirty="0" smtClean="0"/>
          </a:p>
          <a:p>
            <a:pPr marL="514350" indent="-514350">
              <a:buFont typeface="+mj-lt"/>
              <a:buAutoNum type="arabicPeriod"/>
            </a:pPr>
            <a:endParaRPr lang="en-CA" sz="2400" dirty="0" smtClean="0"/>
          </a:p>
          <a:p>
            <a:endParaRPr lang="en-CA" sz="2400" dirty="0"/>
          </a:p>
        </p:txBody>
      </p:sp>
    </p:spTree>
    <p:extLst>
      <p:ext uri="{BB962C8B-B14F-4D97-AF65-F5344CB8AC3E}">
        <p14:creationId xmlns:p14="http://schemas.microsoft.com/office/powerpoint/2010/main" val="4076336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dirty="0" smtClean="0"/>
              <a:t>Success depends upon unity</a:t>
            </a:r>
            <a:endParaRPr lang="en-CA" sz="2800" dirty="0"/>
          </a:p>
        </p:txBody>
      </p:sp>
      <p:sp>
        <p:nvSpPr>
          <p:cNvPr id="3" name="Content Placeholder 2"/>
          <p:cNvSpPr>
            <a:spLocks noGrp="1"/>
          </p:cNvSpPr>
          <p:nvPr>
            <p:ph idx="1"/>
          </p:nvPr>
        </p:nvSpPr>
        <p:spPr>
          <a:xfrm>
            <a:off x="457200" y="1156139"/>
            <a:ext cx="8229600" cy="4970026"/>
          </a:xfrm>
        </p:spPr>
        <p:txBody>
          <a:bodyPr/>
          <a:lstStyle/>
          <a:p>
            <a:endParaRPr lang="en-CA" dirty="0" smtClean="0"/>
          </a:p>
          <a:p>
            <a:r>
              <a:rPr lang="en-CA" dirty="0" smtClean="0"/>
              <a:t>Canadian </a:t>
            </a:r>
            <a:r>
              <a:rPr lang="en-CA" dirty="0"/>
              <a:t>Police Leaders must be </a:t>
            </a:r>
            <a:r>
              <a:rPr lang="en-CA" b="1" dirty="0"/>
              <a:t>unified</a:t>
            </a:r>
            <a:r>
              <a:rPr lang="en-CA" dirty="0"/>
              <a:t> in our knowledge of the world, ethics, approach to leadership, practices, training, priorities, and message</a:t>
            </a:r>
            <a:r>
              <a:rPr lang="en-CA" dirty="0" smtClean="0"/>
              <a:t>.</a:t>
            </a:r>
          </a:p>
          <a:p>
            <a:endParaRPr lang="en-CA" b="1" dirty="0"/>
          </a:p>
          <a:p>
            <a:r>
              <a:rPr lang="en-CA" dirty="0" smtClean="0"/>
              <a:t>Without </a:t>
            </a:r>
            <a:r>
              <a:rPr lang="en-CA" b="1" dirty="0" smtClean="0"/>
              <a:t>unity</a:t>
            </a:r>
            <a:r>
              <a:rPr lang="en-CA" dirty="0" smtClean="0"/>
              <a:t>, the negative impacts of Globalization will destroy trust and confidence</a:t>
            </a:r>
          </a:p>
          <a:p>
            <a:endParaRPr lang="en-CA" dirty="0" smtClean="0"/>
          </a:p>
          <a:p>
            <a:endParaRPr lang="en-CA" dirty="0"/>
          </a:p>
        </p:txBody>
      </p:sp>
    </p:spTree>
    <p:extLst>
      <p:ext uri="{BB962C8B-B14F-4D97-AF65-F5344CB8AC3E}">
        <p14:creationId xmlns:p14="http://schemas.microsoft.com/office/powerpoint/2010/main" val="4521370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p:cNvPicPr>
            <a:picLocks noGrp="1" noChangeAspect="1"/>
          </p:cNvPicPr>
          <p:nvPr>
            <p:ph idx="1"/>
          </p:nvPr>
        </p:nvPicPr>
        <p:blipFill rotWithShape="1">
          <a:blip r:embed="rId3"/>
          <a:srcRect t="1493"/>
          <a:stretch/>
        </p:blipFill>
        <p:spPr>
          <a:xfrm>
            <a:off x="457200" y="1814397"/>
            <a:ext cx="8229600" cy="2803489"/>
          </a:xfrm>
          <a:prstGeom prst="rect">
            <a:avLst/>
          </a:prstGeom>
        </p:spPr>
      </p:pic>
    </p:spTree>
    <p:extLst>
      <p:ext uri="{BB962C8B-B14F-4D97-AF65-F5344CB8AC3E}">
        <p14:creationId xmlns:p14="http://schemas.microsoft.com/office/powerpoint/2010/main" val="5391988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7184</TotalTime>
  <Words>2648</Words>
  <Application>Microsoft Office PowerPoint</Application>
  <PresentationFormat>On-screen Show (4:3)</PresentationFormat>
  <Paragraphs>305</Paragraphs>
  <Slides>22</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Abadi MT Condensed Extra Bold</vt:lpstr>
      <vt:lpstr>Arial</vt:lpstr>
      <vt:lpstr>Calibri</vt:lpstr>
      <vt:lpstr>Office Theme</vt:lpstr>
      <vt:lpstr>PowerPoint Presentation</vt:lpstr>
      <vt:lpstr>PowerPoint Presentation</vt:lpstr>
      <vt:lpstr>Globalization is pushing Canadian police towards a series of tipping points:     </vt:lpstr>
      <vt:lpstr>PowerPoint Presentation</vt:lpstr>
      <vt:lpstr>PowerPoint Presentation</vt:lpstr>
      <vt:lpstr>Multiple Polarities within Police &amp; within Community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we are to adapt to the realities of a globalized world, here are the action imperatives we must undertake:</vt:lpstr>
      <vt:lpstr>Success depends upon unity</vt:lpstr>
      <vt:lpstr>PowerPoint Presentation</vt:lpstr>
    </vt:vector>
  </TitlesOfParts>
  <Company>Ribbet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Taylor</dc:creator>
  <cp:lastModifiedBy>Higgs, Sharolyn</cp:lastModifiedBy>
  <cp:revision>451</cp:revision>
  <cp:lastPrinted>2016-06-10T00:05:55Z</cp:lastPrinted>
  <dcterms:created xsi:type="dcterms:W3CDTF">2015-02-26T21:22:54Z</dcterms:created>
  <dcterms:modified xsi:type="dcterms:W3CDTF">2016-08-16T12:33:18Z</dcterms:modified>
</cp:coreProperties>
</file>